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13"/>
  </p:notesMasterIdLst>
  <p:sldIdLst>
    <p:sldId id="257" r:id="rId2"/>
    <p:sldId id="258" r:id="rId3"/>
    <p:sldId id="321" r:id="rId4"/>
    <p:sldId id="440" r:id="rId5"/>
    <p:sldId id="322" r:id="rId6"/>
    <p:sldId id="441" r:id="rId7"/>
    <p:sldId id="259" r:id="rId8"/>
    <p:sldId id="442" r:id="rId9"/>
    <p:sldId id="443" r:id="rId10"/>
    <p:sldId id="323" r:id="rId11"/>
    <p:sldId id="324" r:id="rId12"/>
    <p:sldId id="325" r:id="rId13"/>
    <p:sldId id="262" r:id="rId14"/>
    <p:sldId id="326" r:id="rId15"/>
    <p:sldId id="263" r:id="rId16"/>
    <p:sldId id="327" r:id="rId17"/>
    <p:sldId id="444" r:id="rId18"/>
    <p:sldId id="328" r:id="rId19"/>
    <p:sldId id="329" r:id="rId20"/>
    <p:sldId id="264" r:id="rId21"/>
    <p:sldId id="330" r:id="rId22"/>
    <p:sldId id="265" r:id="rId23"/>
    <p:sldId id="331" r:id="rId24"/>
    <p:sldId id="332" r:id="rId25"/>
    <p:sldId id="266" r:id="rId26"/>
    <p:sldId id="446" r:id="rId27"/>
    <p:sldId id="333" r:id="rId28"/>
    <p:sldId id="445" r:id="rId29"/>
    <p:sldId id="267" r:id="rId30"/>
    <p:sldId id="335" r:id="rId31"/>
    <p:sldId id="448" r:id="rId32"/>
    <p:sldId id="447" r:id="rId33"/>
    <p:sldId id="268" r:id="rId34"/>
    <p:sldId id="336" r:id="rId35"/>
    <p:sldId id="337" r:id="rId36"/>
    <p:sldId id="269" r:id="rId37"/>
    <p:sldId id="338" r:id="rId38"/>
    <p:sldId id="270" r:id="rId39"/>
    <p:sldId id="339" r:id="rId40"/>
    <p:sldId id="340" r:id="rId41"/>
    <p:sldId id="449" r:id="rId42"/>
    <p:sldId id="271" r:id="rId43"/>
    <p:sldId id="341" r:id="rId44"/>
    <p:sldId id="272" r:id="rId45"/>
    <p:sldId id="450" r:id="rId46"/>
    <p:sldId id="342" r:id="rId47"/>
    <p:sldId id="343" r:id="rId48"/>
    <p:sldId id="273" r:id="rId49"/>
    <p:sldId id="344" r:id="rId50"/>
    <p:sldId id="345" r:id="rId51"/>
    <p:sldId id="274" r:id="rId52"/>
    <p:sldId id="451" r:id="rId53"/>
    <p:sldId id="346" r:id="rId54"/>
    <p:sldId id="275" r:id="rId55"/>
    <p:sldId id="452" r:id="rId56"/>
    <p:sldId id="347" r:id="rId57"/>
    <p:sldId id="348" r:id="rId58"/>
    <p:sldId id="349" r:id="rId59"/>
    <p:sldId id="276" r:id="rId60"/>
    <p:sldId id="352" r:id="rId61"/>
    <p:sldId id="351" r:id="rId62"/>
    <p:sldId id="350" r:id="rId63"/>
    <p:sldId id="453" r:id="rId64"/>
    <p:sldId id="277" r:id="rId65"/>
    <p:sldId id="353" r:id="rId66"/>
    <p:sldId id="354" r:id="rId67"/>
    <p:sldId id="278" r:id="rId68"/>
    <p:sldId id="355" r:id="rId69"/>
    <p:sldId id="279" r:id="rId70"/>
    <p:sldId id="356" r:id="rId71"/>
    <p:sldId id="357" r:id="rId72"/>
    <p:sldId id="280" r:id="rId73"/>
    <p:sldId id="358" r:id="rId74"/>
    <p:sldId id="281" r:id="rId75"/>
    <p:sldId id="359" r:id="rId76"/>
    <p:sldId id="360" r:id="rId77"/>
    <p:sldId id="282" r:id="rId78"/>
    <p:sldId id="361" r:id="rId79"/>
    <p:sldId id="362" r:id="rId80"/>
    <p:sldId id="283" r:id="rId81"/>
    <p:sldId id="363" r:id="rId82"/>
    <p:sldId id="364" r:id="rId83"/>
    <p:sldId id="365" r:id="rId84"/>
    <p:sldId id="454" r:id="rId85"/>
    <p:sldId id="284" r:id="rId86"/>
    <p:sldId id="455" r:id="rId87"/>
    <p:sldId id="366" r:id="rId88"/>
    <p:sldId id="285" r:id="rId89"/>
    <p:sldId id="367" r:id="rId90"/>
    <p:sldId id="368" r:id="rId91"/>
    <p:sldId id="286" r:id="rId92"/>
    <p:sldId id="369" r:id="rId93"/>
    <p:sldId id="287" r:id="rId94"/>
    <p:sldId id="456" r:id="rId95"/>
    <p:sldId id="370" r:id="rId96"/>
    <p:sldId id="371" r:id="rId97"/>
    <p:sldId id="288" r:id="rId98"/>
    <p:sldId id="372" r:id="rId99"/>
    <p:sldId id="289" r:id="rId100"/>
    <p:sldId id="373" r:id="rId101"/>
    <p:sldId id="374" r:id="rId102"/>
    <p:sldId id="375" r:id="rId103"/>
    <p:sldId id="290" r:id="rId104"/>
    <p:sldId id="376" r:id="rId105"/>
    <p:sldId id="457" r:id="rId106"/>
    <p:sldId id="291" r:id="rId107"/>
    <p:sldId id="377" r:id="rId108"/>
    <p:sldId id="378" r:id="rId109"/>
    <p:sldId id="379" r:id="rId110"/>
    <p:sldId id="380" r:id="rId111"/>
    <p:sldId id="292" r:id="rId112"/>
    <p:sldId id="381" r:id="rId113"/>
    <p:sldId id="293" r:id="rId114"/>
    <p:sldId id="382" r:id="rId115"/>
    <p:sldId id="383" r:id="rId116"/>
    <p:sldId id="384" r:id="rId117"/>
    <p:sldId id="294" r:id="rId118"/>
    <p:sldId id="385" r:id="rId119"/>
    <p:sldId id="458" r:id="rId120"/>
    <p:sldId id="295" r:id="rId121"/>
    <p:sldId id="386" r:id="rId122"/>
    <p:sldId id="296" r:id="rId123"/>
    <p:sldId id="387" r:id="rId124"/>
    <p:sldId id="389" r:id="rId125"/>
    <p:sldId id="297" r:id="rId126"/>
    <p:sldId id="390" r:id="rId127"/>
    <p:sldId id="459" r:id="rId128"/>
    <p:sldId id="388" r:id="rId129"/>
    <p:sldId id="460" r:id="rId130"/>
    <p:sldId id="391" r:id="rId131"/>
    <p:sldId id="298" r:id="rId132"/>
    <p:sldId id="461" r:id="rId133"/>
    <p:sldId id="392" r:id="rId134"/>
    <p:sldId id="299" r:id="rId135"/>
    <p:sldId id="462" r:id="rId136"/>
    <p:sldId id="393" r:id="rId137"/>
    <p:sldId id="394" r:id="rId138"/>
    <p:sldId id="300" r:id="rId139"/>
    <p:sldId id="395" r:id="rId140"/>
    <p:sldId id="396" r:id="rId141"/>
    <p:sldId id="301" r:id="rId142"/>
    <p:sldId id="397" r:id="rId143"/>
    <p:sldId id="463" r:id="rId144"/>
    <p:sldId id="398" r:id="rId145"/>
    <p:sldId id="399" r:id="rId146"/>
    <p:sldId id="302" r:id="rId147"/>
    <p:sldId id="303" r:id="rId148"/>
    <p:sldId id="400" r:id="rId149"/>
    <p:sldId id="401" r:id="rId150"/>
    <p:sldId id="402" r:id="rId151"/>
    <p:sldId id="464" r:id="rId152"/>
    <p:sldId id="304" r:id="rId153"/>
    <p:sldId id="403" r:id="rId154"/>
    <p:sldId id="404" r:id="rId155"/>
    <p:sldId id="465" r:id="rId156"/>
    <p:sldId id="405" r:id="rId157"/>
    <p:sldId id="305" r:id="rId158"/>
    <p:sldId id="406" r:id="rId159"/>
    <p:sldId id="306" r:id="rId160"/>
    <p:sldId id="407" r:id="rId161"/>
    <p:sldId id="307" r:id="rId162"/>
    <p:sldId id="409" r:id="rId163"/>
    <p:sldId id="408" r:id="rId164"/>
    <p:sldId id="410" r:id="rId165"/>
    <p:sldId id="308" r:id="rId166"/>
    <p:sldId id="411" r:id="rId167"/>
    <p:sldId id="466" r:id="rId168"/>
    <p:sldId id="412" r:id="rId169"/>
    <p:sldId id="413" r:id="rId170"/>
    <p:sldId id="414" r:id="rId171"/>
    <p:sldId id="415" r:id="rId172"/>
    <p:sldId id="309" r:id="rId173"/>
    <p:sldId id="416" r:id="rId174"/>
    <p:sldId id="417" r:id="rId175"/>
    <p:sldId id="418" r:id="rId176"/>
    <p:sldId id="310" r:id="rId177"/>
    <p:sldId id="419" r:id="rId178"/>
    <p:sldId id="420" r:id="rId179"/>
    <p:sldId id="311" r:id="rId180"/>
    <p:sldId id="421" r:id="rId181"/>
    <p:sldId id="422" r:id="rId182"/>
    <p:sldId id="312" r:id="rId183"/>
    <p:sldId id="423" r:id="rId184"/>
    <p:sldId id="467" r:id="rId185"/>
    <p:sldId id="424" r:id="rId186"/>
    <p:sldId id="313" r:id="rId187"/>
    <p:sldId id="425" r:id="rId188"/>
    <p:sldId id="314" r:id="rId189"/>
    <p:sldId id="426" r:id="rId190"/>
    <p:sldId id="315" r:id="rId191"/>
    <p:sldId id="427" r:id="rId192"/>
    <p:sldId id="428" r:id="rId193"/>
    <p:sldId id="316" r:id="rId194"/>
    <p:sldId id="429" r:id="rId195"/>
    <p:sldId id="317" r:id="rId196"/>
    <p:sldId id="430" r:id="rId197"/>
    <p:sldId id="431" r:id="rId198"/>
    <p:sldId id="432" r:id="rId199"/>
    <p:sldId id="318" r:id="rId200"/>
    <p:sldId id="468" r:id="rId201"/>
    <p:sldId id="433" r:id="rId202"/>
    <p:sldId id="434" r:id="rId203"/>
    <p:sldId id="435" r:id="rId204"/>
    <p:sldId id="319" r:id="rId205"/>
    <p:sldId id="469" r:id="rId206"/>
    <p:sldId id="436" r:id="rId207"/>
    <p:sldId id="470" r:id="rId208"/>
    <p:sldId id="437" r:id="rId209"/>
    <p:sldId id="320" r:id="rId210"/>
    <p:sldId id="438" r:id="rId211"/>
    <p:sldId id="439" r:id="rId2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theme" Target="theme/theme1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tableStyles" Target="tableStyles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14" Type="http://schemas.openxmlformats.org/officeDocument/2006/relationships/presProps" Target="presProps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viewProps" Target="viewProps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slide" Target="slides/slide201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8ECBF5-1290-411A-A9A9-99206A8673D7}" type="datetimeFigureOut">
              <a:rPr lang="en-US" smtClean="0"/>
              <a:t>4/19/2017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9198C-A07C-4856-B9D4-C95878709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31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4/19/2017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4/19/2017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4/19/2017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eg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eg"/><Relationship Id="rId2" Type="http://schemas.openxmlformats.org/officeDocument/2006/relationships/image" Target="../media/image18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189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jpe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jpeg"/><Relationship Id="rId2" Type="http://schemas.openxmlformats.org/officeDocument/2006/relationships/image" Target="../media/image195.jpe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jpeg"/><Relationship Id="rId2" Type="http://schemas.openxmlformats.org/officeDocument/2006/relationships/image" Target="../media/image198.jp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jpe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jpe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jpeg"/><Relationship Id="rId2" Type="http://schemas.openxmlformats.org/officeDocument/2006/relationships/image" Target="../media/image202.jpe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jpeg"/><Relationship Id="rId2" Type="http://schemas.openxmlformats.org/officeDocument/2006/relationships/image" Target="../media/image206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jpeg"/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jpe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jpeg"/><Relationship Id="rId2" Type="http://schemas.openxmlformats.org/officeDocument/2006/relationships/image" Target="../media/image211.jp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3.gif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2" Type="http://schemas.openxmlformats.org/officeDocument/2006/relationships/image" Target="../media/image214.jpe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jpeg"/><Relationship Id="rId2" Type="http://schemas.openxmlformats.org/officeDocument/2006/relationships/image" Target="../media/image216.jp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2" Type="http://schemas.openxmlformats.org/officeDocument/2006/relationships/image" Target="../media/image218.jp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3.jp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224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5.jpe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6.jpe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7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8.pn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jpe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1.pn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2.jpeg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3.png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4.pn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5.png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png"/><Relationship Id="rId2" Type="http://schemas.openxmlformats.org/officeDocument/2006/relationships/image" Target="../media/image236.jp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gif"/><Relationship Id="rId2" Type="http://schemas.openxmlformats.org/officeDocument/2006/relationships/image" Target="../media/image238.jp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3.gif"/><Relationship Id="rId2" Type="http://schemas.openxmlformats.org/officeDocument/2006/relationships/image" Target="../media/image242.png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5.png"/><Relationship Id="rId2" Type="http://schemas.openxmlformats.org/officeDocument/2006/relationships/image" Target="../media/image244.gif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6.png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8.jpeg"/><Relationship Id="rId2" Type="http://schemas.openxmlformats.org/officeDocument/2006/relationships/image" Target="../media/image247.png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9.jpeg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0.jpeg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jpeg"/><Relationship Id="rId2" Type="http://schemas.openxmlformats.org/officeDocument/2006/relationships/image" Target="../media/image251.jpg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3.jpg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4.png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6.png"/><Relationship Id="rId2" Type="http://schemas.openxmlformats.org/officeDocument/2006/relationships/image" Target="../media/image25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7.jpe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8.jpeg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9.pn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2.jpeg"/><Relationship Id="rId2" Type="http://schemas.openxmlformats.org/officeDocument/2006/relationships/image" Target="../media/image261.jpeg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3.gif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5.png"/><Relationship Id="rId2" Type="http://schemas.openxmlformats.org/officeDocument/2006/relationships/image" Target="../media/image264.jpeg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6.jpeg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8.jpeg"/><Relationship Id="rId2" Type="http://schemas.openxmlformats.org/officeDocument/2006/relationships/image" Target="../media/image267.png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1.gif"/><Relationship Id="rId2" Type="http://schemas.openxmlformats.org/officeDocument/2006/relationships/image" Target="../media/image270.jpg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3.jpeg"/><Relationship Id="rId2" Type="http://schemas.openxmlformats.org/officeDocument/2006/relationships/image" Target="../media/image272.jpg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5.png"/><Relationship Id="rId2" Type="http://schemas.openxmlformats.org/officeDocument/2006/relationships/image" Target="../media/image274.jpg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6.jpeg"/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7.jpeg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8.png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9.jpg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0.jpeg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2.jpeg"/><Relationship Id="rId2" Type="http://schemas.openxmlformats.org/officeDocument/2006/relationships/image" Target="../media/image28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4.gif"/><Relationship Id="rId2" Type="http://schemas.openxmlformats.org/officeDocument/2006/relationships/image" Target="../media/image283.jpg"/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5.jpeg"/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6.png"/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8.png"/><Relationship Id="rId2" Type="http://schemas.openxmlformats.org/officeDocument/2006/relationships/image" Target="../media/image287.jpg"/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jpeg"/><Relationship Id="rId2" Type="http://schemas.openxmlformats.org/officeDocument/2006/relationships/image" Target="../media/image289.jpeg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2.png"/><Relationship Id="rId2" Type="http://schemas.openxmlformats.org/officeDocument/2006/relationships/image" Target="../media/image291.jpg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3.png"/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4.png"/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6.jpeg"/><Relationship Id="rId2" Type="http://schemas.openxmlformats.org/officeDocument/2006/relationships/image" Target="../media/image295.png"/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7.png"/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9.jpeg"/><Relationship Id="rId2" Type="http://schemas.openxmlformats.org/officeDocument/2006/relationships/image" Target="../media/image298.jpeg"/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1.png"/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3.jpeg"/><Relationship Id="rId2" Type="http://schemas.openxmlformats.org/officeDocument/2006/relationships/image" Target="../media/image302.jpg"/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4.jpeg"/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5.png"/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7.png"/><Relationship Id="rId2" Type="http://schemas.openxmlformats.org/officeDocument/2006/relationships/image" Target="../media/image306.jpg"/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8.jpeg"/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jpeg"/><Relationship Id="rId2" Type="http://schemas.openxmlformats.org/officeDocument/2006/relationships/image" Target="../media/image30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emf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1.jpeg"/><Relationship Id="rId1" Type="http://schemas.openxmlformats.org/officeDocument/2006/relationships/slideLayout" Target="../slideLayouts/slideLayout2.x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3.jpg"/><Relationship Id="rId2" Type="http://schemas.openxmlformats.org/officeDocument/2006/relationships/image" Target="../media/image3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4.jpeg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5.jpeg"/><Relationship Id="rId2" Type="http://schemas.openxmlformats.org/officeDocument/2006/relationships/image" Target="../media/image312.png"/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6.png"/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8.jpeg"/><Relationship Id="rId2" Type="http://schemas.openxmlformats.org/officeDocument/2006/relationships/image" Target="../media/image317.gif"/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jpeg"/><Relationship Id="rId2" Type="http://schemas.openxmlformats.org/officeDocument/2006/relationships/image" Target="../media/image319.jpeg"/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2.jpeg"/><Relationship Id="rId2" Type="http://schemas.openxmlformats.org/officeDocument/2006/relationships/image" Target="../media/image321.jpeg"/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3.png"/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5.jpeg"/><Relationship Id="rId2" Type="http://schemas.openxmlformats.org/officeDocument/2006/relationships/image" Target="../media/image32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6.png"/><Relationship Id="rId1" Type="http://schemas.openxmlformats.org/officeDocument/2006/relationships/slideLayout" Target="../slideLayouts/slideLayout2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jp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41.gif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image" Target="../media/image145.jp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147.jp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155.jp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jp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2" Type="http://schemas.openxmlformats.org/officeDocument/2006/relationships/image" Target="../media/image161.jp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image" Target="../media/image168.jp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image" Target="../media/image170.jp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26403" y="2404534"/>
            <a:ext cx="7328263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GLOSSARY</a:t>
            </a:r>
            <a:endParaRPr lang="en-US" sz="9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6" name="Picture 5" descr="agribase-book-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16703"/>
            <a:ext cx="1985554" cy="1564593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ERASMUS-logo-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740" y="6333156"/>
            <a:ext cx="1905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6969" y="5470056"/>
            <a:ext cx="148590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60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10835" y="1930400"/>
            <a:ext cx="2926334" cy="19569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4503" y="1031966"/>
            <a:ext cx="9169499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apiary (n)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place where bees are kept; a collection of beehives</a:t>
            </a:r>
          </a:p>
          <a:p>
            <a:pPr lvl="0"/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argil (n) </a:t>
            </a:r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kind of clay used in pottery </a:t>
            </a:r>
          </a:p>
          <a:p>
            <a:pPr lvl="0"/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7611" y="4785820"/>
            <a:ext cx="2670279" cy="153022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-102436"/>
            <a:ext cx="9925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Aa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3334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1067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Hh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3691" y="841076"/>
            <a:ext cx="9522823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humus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soil made of organic material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hybrid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plant made by parents of different breeds</a:t>
            </a:r>
          </a:p>
          <a:p>
            <a:endParaRPr lang="en-US" dirty="0"/>
          </a:p>
        </p:txBody>
      </p:sp>
      <p:pic>
        <p:nvPicPr>
          <p:cNvPr id="27652" name="Picture 4" descr="Image result for hybrid pla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212" y="3745707"/>
            <a:ext cx="5331580" cy="2889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432" y="345282"/>
            <a:ext cx="24860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42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1067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Hh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817" y="770185"/>
            <a:ext cx="9431383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hydrology (n)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scientific study of the movement, distribution, and quality of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water, including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water cycle, water resources and environmental watershed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sustainability</a:t>
            </a:r>
          </a:p>
          <a:p>
            <a:endParaRPr lang="en-US" dirty="0"/>
          </a:p>
        </p:txBody>
      </p:sp>
      <p:pic>
        <p:nvPicPr>
          <p:cNvPr id="28674" name="Picture 2" descr="Image result for hydrology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119" y="2323828"/>
            <a:ext cx="2229031" cy="2229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951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93520" y="32841"/>
            <a:ext cx="5838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Ii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520" y="849086"/>
            <a:ext cx="1008244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illuviation 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introduction of salts or colloids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into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one soil horizon from another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percolating water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impact (n)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use of a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high force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over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short time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period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2127" y="956171"/>
            <a:ext cx="51816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7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93520" y="32841"/>
            <a:ext cx="5838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Ii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5943" y="956171"/>
            <a:ext cx="9078059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index 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measurement of specific part of the stock market 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inedible (</a:t>
            </a:r>
            <a:r>
              <a:rPr lang="en-GB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something that can’t be eaten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818" y="4100975"/>
            <a:ext cx="36957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14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93520" y="32841"/>
            <a:ext cx="5838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Ii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520" y="956171"/>
            <a:ext cx="7234743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inefficient (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something that wastes energy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infectious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easily spread disease</a:t>
            </a:r>
          </a:p>
          <a:p>
            <a:endParaRPr lang="en-US" dirty="0"/>
          </a:p>
        </p:txBody>
      </p:sp>
      <p:pic>
        <p:nvPicPr>
          <p:cNvPr id="1026" name="Picture 2" descr="Image result for infectiou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870" y="2853730"/>
            <a:ext cx="38481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090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93520" y="32841"/>
            <a:ext cx="5838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Ii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520" y="956171"/>
            <a:ext cx="117283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nflorescence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b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- the complete flower head of a plant including stems, stalks, bracts and flowers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4" descr="Rezultat slika za Inflorescence umbe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204" y="2160589"/>
            <a:ext cx="3829786" cy="2522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22907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93520" y="32841"/>
            <a:ext cx="5838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Ii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520" y="956171"/>
            <a:ext cx="918048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norganic (</a:t>
            </a:r>
            <a:r>
              <a:rPr lang="en-GB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which doesn’t consist of living matter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insecticide (n)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chemical which is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toxic for insects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8"/>
            <a:ext cx="8596668" cy="388077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8731" y="610422"/>
            <a:ext cx="4088675" cy="31003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4369" y="4254857"/>
            <a:ext cx="2990850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04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93520" y="32841"/>
            <a:ext cx="5838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Ii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520" y="862149"/>
            <a:ext cx="10134697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insect-resistant (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plant which can withstand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damages of insects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inspect (v)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to check products for flaws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7556" y="609600"/>
            <a:ext cx="5324475" cy="24479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738" y="4529871"/>
            <a:ext cx="7231925" cy="2156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51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93520" y="32841"/>
            <a:ext cx="5838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Ii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520" y="956171"/>
            <a:ext cx="10748651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intensification (n)</a:t>
            </a: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increase of production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intercropping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process of two or more crops close to each other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5668" y="609600"/>
            <a:ext cx="4332242" cy="2718269"/>
          </a:xfrm>
          <a:prstGeom prst="rect">
            <a:avLst/>
          </a:prstGeom>
        </p:spPr>
      </p:pic>
      <p:pic>
        <p:nvPicPr>
          <p:cNvPr id="4098" name="Picture 2" descr="Image result for intercropp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009" y="4468735"/>
            <a:ext cx="4286250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389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93520" y="32841"/>
            <a:ext cx="5838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Ii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9006" y="956171"/>
            <a:ext cx="9183188" cy="559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interfluve 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region between the valleys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adjacent watercourses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14400">
              <a:spcBef>
                <a:spcPct val="20000"/>
              </a:spcBef>
            </a:pPr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14400">
              <a:spcBef>
                <a:spcPct val="20000"/>
              </a:spcBef>
            </a:pPr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bs-Latn-BA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nvertebrate </a:t>
            </a:r>
            <a:r>
              <a:rPr lang="bs-Latn-BA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bs-Latn-BA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adj)</a:t>
            </a:r>
            <a:endParaRPr lang="bs-Latn-BA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14400">
              <a:spcBef>
                <a:spcPct val="20000"/>
              </a:spcBef>
            </a:pPr>
            <a:r>
              <a:rPr lang="bs-Latn-BA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not having a backbone</a:t>
            </a:r>
            <a:r>
              <a:rPr lang="bs-Latn-BA" sz="2400" dirty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Content Placeholder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062" y="1167357"/>
            <a:ext cx="4220618" cy="2219228"/>
          </a:xfrm>
          <a:prstGeom prst="rect">
            <a:avLst/>
          </a:prstGeom>
        </p:spPr>
      </p:pic>
      <p:pic>
        <p:nvPicPr>
          <p:cNvPr id="8" name="Picture 6" descr="Rezultat slika za Invertebra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495" y="4324474"/>
            <a:ext cx="36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495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4503" y="1005840"/>
            <a:ext cx="813816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arid (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area that gets little rain each </a:t>
            </a:r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</a:t>
            </a:r>
          </a:p>
          <a:p>
            <a:pPr lvl="0"/>
            <a:endParaRPr lang="en-US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atmosphere (n) </a:t>
            </a:r>
          </a:p>
          <a:p>
            <a:pPr lvl="0"/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the mixture of gasses </a:t>
            </a:r>
          </a:p>
          <a:p>
            <a:pPr lvl="0"/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surrounding the Earth and other planets</a:t>
            </a:r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/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-102436"/>
            <a:ext cx="9925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Aa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1460" y="1025841"/>
            <a:ext cx="3761785" cy="18091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1460" y="4100975"/>
            <a:ext cx="3879822" cy="2492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35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93520" y="32841"/>
            <a:ext cx="5838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Ii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520" y="836023"/>
            <a:ext cx="7835634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irrigate (v) </a:t>
            </a:r>
          </a:p>
          <a:p>
            <a:pPr lvl="0"/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provide water for crops</a:t>
            </a: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irrigation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practice of bringing water to plants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5122" name="Picture 2" descr="Image result for irrigation draw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252" y="3397795"/>
            <a:ext cx="3684905" cy="3267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252" y="609600"/>
            <a:ext cx="333375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99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-36110"/>
            <a:ext cx="771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Ll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0629" y="807015"/>
            <a:ext cx="1068333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acustrine (</a:t>
            </a:r>
            <a:r>
              <a:rPr lang="en-GB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related or associated with lakes</a:t>
            </a: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lamb (n)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young sheep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7807" y="609600"/>
            <a:ext cx="6677025" cy="3438525"/>
          </a:xfrm>
          <a:prstGeom prst="rect">
            <a:avLst/>
          </a:prstGeom>
        </p:spPr>
      </p:pic>
      <p:sp>
        <p:nvSpPr>
          <p:cNvPr id="5" name="AutoShape 2" descr="Image result for lamb"/>
          <p:cNvSpPr>
            <a:spLocks noChangeAspect="1" noChangeArrowheads="1"/>
          </p:cNvSpPr>
          <p:nvPr/>
        </p:nvSpPr>
        <p:spPr bwMode="auto">
          <a:xfrm>
            <a:off x="3253252" y="16269058"/>
            <a:ext cx="45719" cy="4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48" name="Picture 4" descr="Image result for lam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253" y="3451583"/>
            <a:ext cx="3306181" cy="3306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739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-36110"/>
            <a:ext cx="771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Ll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566" y="887220"/>
            <a:ext cx="126187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and (n)</a:t>
            </a: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part of the earth's surface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that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is not covered by water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landform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natural feature of the earth's surface</a:t>
            </a:r>
          </a:p>
          <a:p>
            <a:endParaRPr lang="en-US" sz="2400" dirty="0"/>
          </a:p>
        </p:txBody>
      </p:sp>
      <p:pic>
        <p:nvPicPr>
          <p:cNvPr id="7170" name="Picture 2" descr="Image result for ear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337" y="694078"/>
            <a:ext cx="2702832" cy="270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>
            <a:off x="7236823" y="1270000"/>
            <a:ext cx="1332411" cy="27141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617029" y="1071154"/>
            <a:ext cx="1417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land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532" y="4312229"/>
            <a:ext cx="408622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45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771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Ll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" y="1018903"/>
            <a:ext cx="9457509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landscape (n) </a:t>
            </a:r>
          </a:p>
          <a:p>
            <a:pPr marL="342900" indent="-342900">
              <a:buFontTx/>
              <a:buChar char="-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visible features of an area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countryside or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land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layer (n)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hen which is used to produce eggs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Image result for landscape draw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875" y="583702"/>
            <a:ext cx="3789408" cy="2693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Image result for layer h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783" y="3986952"/>
            <a:ext cx="4381500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860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771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Ll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2" y="841076"/>
            <a:ext cx="612648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leach (v)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subject to a leaching process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leaching (n)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chemical substance has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been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removed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from soil by the action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water passing through it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9668" y="1295746"/>
            <a:ext cx="27908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26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771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Ll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0629" y="718457"/>
            <a:ext cx="11430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leaf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flat part of the plant that grows from the branches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leather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dried animal skin that can be made into clothes or furniture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Content Placeholder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590" y="968986"/>
            <a:ext cx="3069517" cy="2087723"/>
          </a:xfrm>
          <a:prstGeom prst="rect">
            <a:avLst/>
          </a:prstGeom>
        </p:spPr>
      </p:pic>
      <p:pic>
        <p:nvPicPr>
          <p:cNvPr id="9218" name="Picture 2" descr="Image result for leath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546" y="4270666"/>
            <a:ext cx="6676299" cy="2358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167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7566" y="822960"/>
            <a:ext cx="11025051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legume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edible plant that has pods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leonardite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weathering product of subbituminous coal or lignite, rich in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humic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fulvic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acids and soluble in alkaline water </a:t>
            </a: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-82254"/>
            <a:ext cx="771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Ll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10242" name="Picture 2" descr="Image result for legu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877" y="711154"/>
            <a:ext cx="4048125" cy="2686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598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771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Ll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817" y="841076"/>
            <a:ext cx="10097589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lethargy 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condition of extreme weariness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leveling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(n)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the process of flattening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top of a stored grain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66" name="Picture 2" descr="Image result for leveling gra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754" y="2495900"/>
            <a:ext cx="4625431" cy="413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02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771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Ll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5943" y="841076"/>
            <a:ext cx="965345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lice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parasitic insect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ichen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b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- any plant organism composed of a fungus and a alga in symbiotic association growing on rocks, tree trunks, foofs, walls, etc.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/>
          </a:p>
        </p:txBody>
      </p:sp>
      <p:pic>
        <p:nvPicPr>
          <p:cNvPr id="12290" name="Picture 2" descr="Image result for li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364" y="953542"/>
            <a:ext cx="2652939" cy="195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Rezultat slika za liche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364" y="4406294"/>
            <a:ext cx="2518951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18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771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Ll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566" y="841076"/>
            <a:ext cx="10424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3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lignite (n) </a:t>
            </a:r>
          </a:p>
          <a:p>
            <a:pPr lvl="0"/>
            <a:r>
              <a:rPr lang="en-GB" sz="2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</a:t>
            </a:r>
            <a:r>
              <a:rPr lang="en-US" sz="2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soft brownish coal showing traces of plant structure</a:t>
            </a:r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8391" y="1930400"/>
            <a:ext cx="281940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4295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102436"/>
            <a:ext cx="9925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Aa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940526"/>
            <a:ext cx="990164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auto-steer (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– a vehicle that moves without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person steering it</a:t>
            </a: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xil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bs-Latn-BA" sz="4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s-Latn-BA" sz="4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he </a:t>
            </a: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upper angle between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leaf and the stem it springs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form </a:t>
            </a: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or between a branch and the trunk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8261" y="690330"/>
            <a:ext cx="3448555" cy="2278665"/>
          </a:xfrm>
          <a:prstGeom prst="rect">
            <a:avLst/>
          </a:prstGeom>
        </p:spPr>
      </p:pic>
      <p:pic>
        <p:nvPicPr>
          <p:cNvPr id="7" name="Picture 6" descr="Rezultat slika za axi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325" y="3238575"/>
            <a:ext cx="4421739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940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771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Ll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0" y="927463"/>
            <a:ext cx="10280469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lime (n)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white alkaline substance used in farming that is made by crushing shells or limestone 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limestone (n)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hard sedimentary rock, composed mainly of calcium carbonate or dolomite, used as building material and in the making of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cement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0401" y="4553075"/>
            <a:ext cx="4187599" cy="206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95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771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Ll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841076"/>
            <a:ext cx="10711543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litter 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manure and wood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shaving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waste produced by a chicken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livestock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farm animals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859" y="4338417"/>
            <a:ext cx="5813205" cy="2519583"/>
          </a:xfrm>
          <a:prstGeom prst="rect">
            <a:avLst/>
          </a:prstGeom>
        </p:spPr>
      </p:pic>
      <p:pic>
        <p:nvPicPr>
          <p:cNvPr id="13314" name="Picture 2" descr="Image result for chicken poo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5218" y="572408"/>
            <a:ext cx="3175454" cy="2381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>
            <a:off x="6583680" y="1619794"/>
            <a:ext cx="2090057" cy="86214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9879328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771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Ll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940526"/>
            <a:ext cx="9836332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loam 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type of soil that has silt, clay and sand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oess (n)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a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loosely compacted yellowish-gray deposit of windblown sediment of which extensive deposits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occur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2716" y="609600"/>
            <a:ext cx="3790950" cy="2400300"/>
          </a:xfrm>
          <a:prstGeom prst="rect">
            <a:avLst/>
          </a:prstGeom>
        </p:spPr>
      </p:pic>
      <p:pic>
        <p:nvPicPr>
          <p:cNvPr id="14338" name="Picture 2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41" y="4982137"/>
            <a:ext cx="2638425" cy="173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Straight Arrow Connector 10"/>
          <p:cNvCxnSpPr/>
          <p:nvPr/>
        </p:nvCxnSpPr>
        <p:spPr>
          <a:xfrm>
            <a:off x="2468880" y="5185954"/>
            <a:ext cx="1280160" cy="31350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262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9560" y="-82254"/>
            <a:ext cx="1295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Mm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841076"/>
            <a:ext cx="10071463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anagement (n)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he process of dealing with things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manure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solid waste from animals that is used for fertilizing land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15362" name="Picture 2" descr="Image result for man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889" y="3632177"/>
            <a:ext cx="4468676" cy="278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56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9560" y="-82254"/>
            <a:ext cx="1295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Mm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841076"/>
            <a:ext cx="9130311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mare (n)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– a female horse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market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place where products are sold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6" name="Content Placeholder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251" y="4261325"/>
            <a:ext cx="5000513" cy="2596675"/>
          </a:xfrm>
          <a:prstGeom prst="rect">
            <a:avLst/>
          </a:prstGeom>
        </p:spPr>
      </p:pic>
      <p:pic>
        <p:nvPicPr>
          <p:cNvPr id="16386" name="Picture 2" descr="Image result for mare hor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036" y="569098"/>
            <a:ext cx="1999169" cy="2832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04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9560" y="-82254"/>
            <a:ext cx="1295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Mm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841076"/>
            <a:ext cx="965345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mature (v)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to become more developed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measure (v)</a:t>
            </a:r>
          </a:p>
          <a:p>
            <a:pPr marL="342900" indent="-342900">
              <a:buFontTx/>
              <a:buChar char="-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to find out the size, length or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amount of something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410" name="Picture 2" descr="Image result for tools to measure weigh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218" y="3091604"/>
            <a:ext cx="5069568" cy="349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401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9560" y="-82254"/>
            <a:ext cx="1295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Mm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841076"/>
            <a:ext cx="10881360" cy="7078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meat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edible flesh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eiosis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</a:p>
          <a:p>
            <a:pPr marL="342900" indent="-342900">
              <a:buFontTx/>
              <a:buChar char="-"/>
            </a:pPr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type of cell division that </a:t>
            </a:r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daughter cells with half the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chromosome </a:t>
            </a: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number of the parent cell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18434" name="Picture 2" descr="Image result for mea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354" y="538755"/>
            <a:ext cx="3423648" cy="26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PC699\Desktop\Untitl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2871" y="4095660"/>
            <a:ext cx="1958614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79948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9560" y="-82254"/>
            <a:ext cx="1295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Mm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560" y="718457"/>
            <a:ext cx="1091711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melon (n) </a:t>
            </a:r>
          </a:p>
          <a:p>
            <a:pPr lvl="0"/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large, yellow, sweet </a:t>
            </a:r>
            <a:r>
              <a:rPr lang="en-GB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fruit</a:t>
            </a:r>
          </a:p>
          <a:p>
            <a:pPr lvl="0"/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metamorphosis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the transformation between </a:t>
            </a:r>
            <a:endParaRPr lang="en-US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immature form and an adult </a:t>
            </a:r>
            <a:endParaRPr lang="en-US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from pupa to </a:t>
            </a:r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insect</a:t>
            </a:r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780" y="612122"/>
            <a:ext cx="2472908" cy="2636556"/>
          </a:xfrm>
          <a:prstGeom prst="rect">
            <a:avLst/>
          </a:prstGeom>
        </p:spPr>
      </p:pic>
      <p:pic>
        <p:nvPicPr>
          <p:cNvPr id="7" name="Picture 2" descr="Rezultat slika za metamorphosi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334" y="3822903"/>
            <a:ext cx="252000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1005279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9560" y="-82254"/>
            <a:ext cx="1295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Mm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1257" y="841076"/>
            <a:ext cx="10319657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icroclimate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</a:p>
          <a:p>
            <a:pPr marL="342900" indent="-342900">
              <a:buFontTx/>
              <a:buChar char="-"/>
            </a:pPr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climate of a small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local </a:t>
            </a: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area or enclosed space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milk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liquid produced by mammals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used as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food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761" y="3592475"/>
            <a:ext cx="3990241" cy="2799124"/>
          </a:xfrm>
          <a:prstGeom prst="rect">
            <a:avLst/>
          </a:prstGeom>
        </p:spPr>
      </p:pic>
      <p:pic>
        <p:nvPicPr>
          <p:cNvPr id="7" name="Picture 10" descr="Rezultat slika za microclima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761" y="727638"/>
            <a:ext cx="5667375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054484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9560" y="-82254"/>
            <a:ext cx="1295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Mm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2069" y="841076"/>
            <a:ext cx="10816045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imicry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b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- a close external resemblance of an animal to another animal or to plant or inanimate </a:t>
            </a:r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object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mineral </a:t>
            </a:r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</a:p>
          <a:p>
            <a:pPr lvl="0"/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inorganic substance that can be found in food</a:t>
            </a:r>
          </a:p>
          <a:p>
            <a:pPr lvl="0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" name="Picture 5" descr="C:\Users\PC699\Desktop\5d621a645f47c2e961e3e650e722d85e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84"/>
          <a:stretch/>
        </p:blipFill>
        <p:spPr bwMode="auto">
          <a:xfrm>
            <a:off x="1992125" y="2160589"/>
            <a:ext cx="5373370" cy="216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984237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82880" y="705394"/>
            <a:ext cx="77332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-66555"/>
            <a:ext cx="9989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Bb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374" y="808015"/>
            <a:ext cx="909112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bale (n)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bunch of crops that is tied together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aler (n) 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farming device pulled behind a tractor 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that gathers hay or straw into rectangular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bundles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1385" y="1251563"/>
            <a:ext cx="2547071" cy="1818609"/>
          </a:xfrm>
          <a:prstGeom prst="rect">
            <a:avLst/>
          </a:prstGeom>
        </p:spPr>
      </p:pic>
      <p:pic>
        <p:nvPicPr>
          <p:cNvPr id="13" name="Content Placeholder 1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979" y="4086788"/>
            <a:ext cx="3482175" cy="2317230"/>
          </a:xfrm>
        </p:spPr>
      </p:pic>
    </p:spTree>
    <p:extLst>
      <p:ext uri="{BB962C8B-B14F-4D97-AF65-F5344CB8AC3E}">
        <p14:creationId xmlns:p14="http://schemas.microsoft.com/office/powerpoint/2010/main" val="293131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9560" y="-82254"/>
            <a:ext cx="1295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Mm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0629" y="841076"/>
            <a:ext cx="92354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mineralization 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process when the nitrogen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organic things is transformed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into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ammonium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mitigation (n)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educing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seriousness or intensity of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something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6480" y="609600"/>
            <a:ext cx="2524125" cy="336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418699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9560" y="-82254"/>
            <a:ext cx="1295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Mm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0629" y="1031966"/>
            <a:ext cx="10149840" cy="533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spcBef>
                <a:spcPct val="20000"/>
              </a:spcBef>
            </a:pP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bs-Latn-BA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itosis </a:t>
            </a:r>
            <a:r>
              <a:rPr lang="bs-Latn-BA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</a:p>
          <a:p>
            <a:pPr lvl="0" defTabSz="914400">
              <a:spcBef>
                <a:spcPct val="20000"/>
              </a:spcBef>
            </a:pPr>
            <a:r>
              <a:rPr lang="bs-Latn-BA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a type of cell division that results in two daughter cells each having the same number as the parent nucleus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moisture 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small amounts of water in the air or something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C:\Users\PC699\Desktop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998" y="2121290"/>
            <a:ext cx="2028825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415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9560" y="-82254"/>
            <a:ext cx="1295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Mm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744583"/>
            <a:ext cx="911724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mold</a:t>
            </a:r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(n) </a:t>
            </a:r>
          </a:p>
          <a:p>
            <a:pPr lvl="0"/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a substance that grows on rotting organic </a:t>
            </a:r>
            <a:r>
              <a:rPr lang="en-GB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materials</a:t>
            </a:r>
          </a:p>
          <a:p>
            <a:pPr lvl="0"/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monitoring (v)</a:t>
            </a:r>
          </a:p>
          <a:p>
            <a:pPr lvl="0"/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observing the progress of work</a:t>
            </a:r>
          </a:p>
          <a:p>
            <a:pPr lvl="0"/>
            <a:endParaRPr lang="en-GB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790" y="1810263"/>
            <a:ext cx="3746750" cy="2516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337564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9560" y="-82254"/>
            <a:ext cx="1295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Mm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817" y="841076"/>
            <a:ext cx="998002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monoculture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farming of one crop on a particular area 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</a:t>
            </a:r>
            <a:r>
              <a:rPr lang="bs-Latn-BA" sz="3200" dirty="0" smtClean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onoecious </a:t>
            </a:r>
            <a:r>
              <a:rPr lang="bs-Latn-BA" sz="3200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</a:t>
            </a:r>
            <a:r>
              <a:rPr lang="bs-Latn-BA" sz="3200" dirty="0" smtClean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adj)</a:t>
            </a:r>
            <a:r>
              <a:rPr lang="bs-Latn-BA" sz="3200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bs-Latn-BA" sz="3200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bs-Latn-BA" sz="2400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- m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onoecious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plants have both male and female flowers on the same specimen</a:t>
            </a:r>
            <a:r>
              <a:rPr lang="bs-Latn-BA" sz="3200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bs-Latn-BA" sz="3200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107" y="1862600"/>
            <a:ext cx="6696075" cy="2238375"/>
          </a:xfrm>
          <a:prstGeom prst="rect">
            <a:avLst/>
          </a:prstGeom>
        </p:spPr>
      </p:pic>
      <p:pic>
        <p:nvPicPr>
          <p:cNvPr id="7" name="Picture 6" descr="C:\Users\PC699\Desktop\ecology133029066046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36"/>
          <a:stretch/>
        </p:blipFill>
        <p:spPr bwMode="auto">
          <a:xfrm>
            <a:off x="10290097" y="3215489"/>
            <a:ext cx="1344295" cy="324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4959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9560" y="-82254"/>
            <a:ext cx="1295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Mm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0628" y="966651"/>
            <a:ext cx="9143373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mulch 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material that is spread over the ground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 order to protect plants or stop the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growth of unwanted plants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mulching (n)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the process of cutting plants in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tiny pieces which is used as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 ground cover to hold moisture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506" name="Picture 2" descr="Image result for mulch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118" y="1940083"/>
            <a:ext cx="4857750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>
            <a:off x="4872446" y="3056709"/>
            <a:ext cx="2717074" cy="62701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757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9560" y="-82254"/>
            <a:ext cx="1295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Mm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9006" y="841076"/>
            <a:ext cx="93268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utation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</a:p>
          <a:p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-  genetic change which, when transmitted to offspring, gives rise to heritable variations</a:t>
            </a: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C:\Users\PC699\Desktop\MulesEarFasciated_1073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196" y="2300975"/>
            <a:ext cx="28125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7308259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10550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Nn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817" y="841076"/>
            <a:ext cx="9653452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nitrates (n)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chemical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compounds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bacteria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make</a:t>
            </a: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nitrites</a:t>
            </a:r>
          </a:p>
          <a:p>
            <a:endParaRPr lang="fr-F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nitrites (n)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chemical compounds that bacteria make from ammonium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8668" y="2380161"/>
            <a:ext cx="53340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628936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10550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Nn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817" y="841076"/>
            <a:ext cx="10319657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nutrient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substances in food that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animals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or plants grow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nutrient-poor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soil that doesn’t have enough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nutritients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to grow healthy crops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8474" y="609600"/>
            <a:ext cx="41910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670287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10550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Nn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0629" y="862149"/>
            <a:ext cx="970570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nutrition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(v)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process of nourishing an organism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0629" y="3082834"/>
            <a:ext cx="9705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93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10631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Oo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841076"/>
            <a:ext cx="8020595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offal 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parts of animals that can’t be eaten by men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organic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food produced without the use of unnatural fertilizers or pesticides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0493" y="841076"/>
            <a:ext cx="3882254" cy="3217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7162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7566" y="783771"/>
            <a:ext cx="764177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barn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– a building where farm animals are kept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beef (n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meat from cattle 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024" y="783771"/>
            <a:ext cx="3989481" cy="266932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-66555"/>
            <a:ext cx="9989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Bb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5628" y="3453097"/>
            <a:ext cx="2274218" cy="340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64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10631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Oo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" y="841076"/>
            <a:ext cx="10097589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outwash 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material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carried away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glacier by meltwater and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deposited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elsewhere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overplanting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planting too much seed in an area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23554" name="Picture 2" descr="Image result for outwas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668" y="1003003"/>
            <a:ext cx="6924675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0778940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10631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Oo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" y="901337"/>
            <a:ext cx="1043722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overwatering 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giving the plants more water than they need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xidation-reduction (n)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chemical reaction between two substances in which one substance is oxidized and the other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reduced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4202" y="609600"/>
            <a:ext cx="44196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30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5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Pp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841076"/>
            <a:ext cx="911724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parasite (n)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it-IT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an organism that lives in another organism</a:t>
            </a:r>
          </a:p>
          <a:p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</a:t>
            </a:r>
            <a:r>
              <a:rPr lang="bs-Latn-BA" sz="3200" dirty="0" smtClean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arasitism </a:t>
            </a:r>
            <a:r>
              <a:rPr lang="bs-Latn-BA" sz="3200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(n)</a:t>
            </a:r>
            <a:br>
              <a:rPr lang="bs-Latn-BA" sz="3200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bs-Latn-BA" sz="2400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- a relation between organisms in which one lives as a parasite on another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7" name="Picture 2" descr="Rezultat slika za Parasitis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768" y="3874611"/>
            <a:ext cx="3733800" cy="264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9039151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5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Pp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" y="841076"/>
            <a:ext cx="939219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3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pasteurize (v)</a:t>
            </a:r>
            <a:r>
              <a:rPr lang="en-GB" sz="2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/>
            <a:r>
              <a:rPr lang="en-GB" sz="2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the process of heating milk in order to kill bacteria</a:t>
            </a:r>
            <a:endParaRPr lang="en-US" sz="24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4248" y="2434559"/>
            <a:ext cx="55435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79896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5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Pp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0629" y="841076"/>
            <a:ext cx="10280468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pasture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place where animals graze grass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pathogen </a:t>
            </a:r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it-IT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an organism that causes illness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0799" y="665467"/>
            <a:ext cx="4387003" cy="2990244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4975668" y="2853730"/>
            <a:ext cx="2914298" cy="49036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687368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5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Pp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841076"/>
            <a:ext cx="1071154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peat 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soft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black or brown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substance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consisting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of decaying plants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which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is found under the surface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ground in damp regions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pedigree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line of relationships from an offspring to its parents and so forth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43" y="442104"/>
            <a:ext cx="31051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63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5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Pp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0629" y="840433"/>
            <a:ext cx="9757954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pellet 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biofuels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 made from compressed organic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matter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or biomass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pen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small enclosure for farm animals 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Content Placeholder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418" y="3662086"/>
            <a:ext cx="4092456" cy="3053602"/>
          </a:xfrm>
          <a:prstGeom prst="rect">
            <a:avLst/>
          </a:prstGeom>
        </p:spPr>
      </p:pic>
      <p:pic>
        <p:nvPicPr>
          <p:cNvPr id="2050" name="Picture 2" descr="Image result for pelle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377" y="-82254"/>
            <a:ext cx="4923662" cy="364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966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5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Pp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566" y="914400"/>
            <a:ext cx="999308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perennial 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plant that lives more than two years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GB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erhumid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(n)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type of climate which has humidity index values of +100 and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above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28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5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Pp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0629" y="841076"/>
            <a:ext cx="11325497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permafrost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thick subsurface layer of soil that remains frozen throughout the year</a:t>
            </a: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perpendicular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at an angle of 90° to a given line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209" y="1814154"/>
            <a:ext cx="2619375" cy="1743075"/>
          </a:xfrm>
          <a:prstGeom prst="rect">
            <a:avLst/>
          </a:prstGeom>
        </p:spPr>
      </p:pic>
      <p:sp>
        <p:nvSpPr>
          <p:cNvPr id="7" name="AutoShape 2" descr="Image result for perpendicular"/>
          <p:cNvSpPr>
            <a:spLocks noChangeAspect="1" noChangeArrowheads="1"/>
          </p:cNvSpPr>
          <p:nvPr/>
        </p:nvSpPr>
        <p:spPr bwMode="auto">
          <a:xfrm>
            <a:off x="5935939" y="489043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6" name="Picture 4" descr="Image result for perpendicul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939" y="4634168"/>
            <a:ext cx="1809750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0093374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5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Pp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841076"/>
            <a:ext cx="10123715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pesticide (n)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it-IT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a chemical that kills pests which are harmful to crops</a:t>
            </a:r>
          </a:p>
          <a:p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petrocalcic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kind of soil horizon formed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when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secondary calcium carbonates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other carbonates accumulate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subsoil to the extent that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soil becomes cemented into a hardpan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5268" y="817114"/>
            <a:ext cx="2705781" cy="22265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5143" y="3749129"/>
            <a:ext cx="4837718" cy="2816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101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844" y="609601"/>
            <a:ext cx="3205622" cy="2133196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80877"/>
            <a:ext cx="999831" cy="9205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0629" y="839699"/>
            <a:ext cx="8347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0629" y="731520"/>
            <a:ext cx="9143373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eehive 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structure in which bees are kept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GB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eesuit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protective clothes worn by beekeepers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56" y="3339026"/>
            <a:ext cx="2165692" cy="325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16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5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Pp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8259" y="841076"/>
            <a:ext cx="9977717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phenotype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 a set of observable characteristics of an individual or group resulting from the interaction of its genotype with its environment</a:t>
            </a:r>
          </a:p>
          <a:p>
            <a:endParaRPr lang="it-IT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photoperiod </a:t>
            </a:r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  <a:endParaRPr lang="it-IT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period of time each day during which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organism receives illumination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6270" y="3965047"/>
            <a:ext cx="3532478" cy="2538549"/>
          </a:xfrm>
          <a:prstGeom prst="rect">
            <a:avLst/>
          </a:prstGeom>
        </p:spPr>
      </p:pic>
      <p:pic>
        <p:nvPicPr>
          <p:cNvPr id="8" name="Picture 2" descr="Rezultat slika za phenotyp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268" y="2421334"/>
            <a:ext cx="3990975" cy="106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8885180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5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Pp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841076"/>
            <a:ext cx="1038497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photosynthesis (n)</a:t>
            </a: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lvl="0" indent="-342900">
              <a:buFontTx/>
              <a:buChar char="-"/>
            </a:pP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 by which a green plant </a:t>
            </a:r>
          </a:p>
          <a:p>
            <a:pPr lvl="0"/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turns water and carbon dioxide</a:t>
            </a:r>
          </a:p>
          <a:p>
            <a:pPr lvl="0"/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into food when the plant is exposed to light</a:t>
            </a:r>
          </a:p>
          <a:p>
            <a:pPr lvl="0"/>
            <a:endParaRPr lang="en-US" dirty="0" smtClean="0">
              <a:solidFill>
                <a:prstClr val="black"/>
              </a:solidFill>
            </a:endParaRPr>
          </a:p>
          <a:p>
            <a:pPr lvl="0"/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hototropism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b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- the tendency of a plant to turn towards or away from a source of light</a:t>
            </a:r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Image result for photosynthes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396" y="609600"/>
            <a:ext cx="2667000" cy="319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Rezultat slika za Phototropism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013" y="4657505"/>
            <a:ext cx="3801005" cy="2391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4531188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5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Pp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566" y="841076"/>
            <a:ext cx="999308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phytosanitary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sanitary regarding pests and pathogens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plant (v)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place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(a seed,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plant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 in the ground so that it can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grow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AutoShape 2" descr="Image result for plant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994" y="3888064"/>
            <a:ext cx="4204062" cy="280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01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5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Pp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841076"/>
            <a:ext cx="10737669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plantation 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farm specialized in the production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of one or two crops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planter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device pulled behind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tractor that lays down seeds and covers them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7713" y="609600"/>
            <a:ext cx="4072578" cy="2308778"/>
          </a:xfrm>
          <a:prstGeom prst="rect">
            <a:avLst/>
          </a:prstGeom>
        </p:spPr>
      </p:pic>
      <p:pic>
        <p:nvPicPr>
          <p:cNvPr id="6146" name="Picture 2" descr="Image result for planter machi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024" y="3570409"/>
            <a:ext cx="3279956" cy="3163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023458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5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Pp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" y="841076"/>
            <a:ext cx="9588137" cy="3145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policy(n)</a:t>
            </a: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 statement of intent of a given policy or protocol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14400">
              <a:spcBef>
                <a:spcPct val="20000"/>
              </a:spcBef>
            </a:pP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bs-Latn-BA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ollination </a:t>
            </a:r>
            <a:r>
              <a:rPr lang="bs-Latn-BA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US" sz="3200" dirty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−the transfer of 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polle</a:t>
            </a:r>
            <a:r>
              <a:rPr lang="bs-Latn-BA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from the anther to the </a:t>
            </a:r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stigma</a:t>
            </a:r>
            <a:endParaRPr lang="bs-Latn-BA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5" descr="C:\Users\PC699\Desktop\pollin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457" y="3743482"/>
            <a:ext cx="2726723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159343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5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Pp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0629" y="867202"/>
            <a:ext cx="118218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pollutant (n)</a:t>
            </a:r>
          </a:p>
          <a:p>
            <a:pPr lvl="0"/>
            <a:r>
              <a:rPr lang="en-US" sz="2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a substance that has undesired effect on the environment</a:t>
            </a:r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Image result for polluta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338" y="2160589"/>
            <a:ext cx="3148466" cy="2665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5059788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5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Pp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817" y="841076"/>
            <a:ext cx="8895806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polyculture (n) </a:t>
            </a:r>
            <a:endParaRPr lang="it-IT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growing different crops together on the same field</a:t>
            </a:r>
          </a:p>
          <a:p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polymer 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chemical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compound that is made of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small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molecules that are arranged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simple repeating structure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form a larger molecule</a:t>
            </a:r>
          </a:p>
          <a:p>
            <a:endParaRPr lang="en-US" dirty="0"/>
          </a:p>
        </p:txBody>
      </p:sp>
      <p:pic>
        <p:nvPicPr>
          <p:cNvPr id="6" name="Content Placeholder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981" y="260610"/>
            <a:ext cx="2293076" cy="2768767"/>
          </a:xfrm>
          <a:prstGeom prst="rect">
            <a:avLst/>
          </a:prstGeom>
        </p:spPr>
      </p:pic>
      <p:pic>
        <p:nvPicPr>
          <p:cNvPr id="8194" name="Picture 2" descr="Image result for polym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439" y="3948712"/>
            <a:ext cx="2754934" cy="2493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874420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5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Pp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0629" y="841076"/>
            <a:ext cx="9993085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potential (n)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  qualities or abilities that may be developed and lead to future success </a:t>
            </a: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poultry 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domestic fowl (chickens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turkeys,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ducks, geese)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079" y="4610695"/>
            <a:ext cx="5295922" cy="186338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5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Pp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841076"/>
            <a:ext cx="1098586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precipitation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all forms of water that fall from the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sky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rain,snow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preserve (v)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maintain something in its original state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6586" y="1045976"/>
            <a:ext cx="5032785" cy="287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714597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5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Pp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940526"/>
            <a:ext cx="1082910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pricing (n)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establishing the cost of something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process (v)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to manufacture animal products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8" name="Picture 2" descr="Image result for pric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537" y="606697"/>
            <a:ext cx="4862591" cy="2438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88" y="4492670"/>
            <a:ext cx="7477125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30628" y="783451"/>
            <a:ext cx="7053943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enefits (n)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the advantage or profit gained from something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erry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- a fruit with its seeds enclosed in a pulp</a:t>
            </a:r>
            <a:b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0877"/>
            <a:ext cx="999831" cy="920576"/>
          </a:xfrm>
          <a:prstGeom prst="rect">
            <a:avLst/>
          </a:prstGeom>
        </p:spPr>
      </p:pic>
      <p:pic>
        <p:nvPicPr>
          <p:cNvPr id="7" name="Picture 2" descr="Rezultat slika za ber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801" y="2794728"/>
            <a:ext cx="5760641" cy="3815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205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5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Pp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9006" y="841076"/>
            <a:ext cx="1045028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produce (v)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to make something that can go on the market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progeny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 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descendants of an individual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10242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148" y="2505074"/>
            <a:ext cx="3429000" cy="435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686047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5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Pp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566" y="841076"/>
            <a:ext cx="9980023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protein (n)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chemical part in an animal or plant that helps it grow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pullet (n)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hen no older than one year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66" name="Picture 2" descr="Image result for pull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908" y="2853730"/>
            <a:ext cx="3724094" cy="396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610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10791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Qq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503" y="953589"/>
            <a:ext cx="104764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quality (n)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the degree of excellence of something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726" y="2389541"/>
            <a:ext cx="3503582" cy="280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718359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04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Rr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923330"/>
            <a:ext cx="9927772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rainfall 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amount of rain that falls on an area in a given period of time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rain-fed (n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crops that get water only from rain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140" y="2065509"/>
            <a:ext cx="741997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858653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95944" y="923330"/>
            <a:ext cx="917012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rangeland 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open country used for grazing or hunting animals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ration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given amount of food</a:t>
            </a: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04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Rr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1026" name="Picture 2" descr="Image result for rangela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166" y="1871113"/>
            <a:ext cx="7260386" cy="2385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079" y="4974473"/>
            <a:ext cx="3048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512565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04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Rr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0629" y="841076"/>
            <a:ext cx="10084525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rBST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artificial growth hormone that increases cow milk production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reap (v)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to collect the crop from a field</a:t>
            </a:r>
          </a:p>
          <a:p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3416" y="3431306"/>
            <a:ext cx="3048000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524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04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Rr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817" y="718457"/>
            <a:ext cx="9104185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eceptacle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</a:p>
          <a:p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- a common base og floral organs</a:t>
            </a: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recycle 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(v)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urn waste into reusable material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Image result for recyc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805" y="4468658"/>
            <a:ext cx="5368208" cy="2251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Rezultat slika za receptacle flow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883" y="675051"/>
            <a:ext cx="2846704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5715737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04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Rr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9006" y="841076"/>
            <a:ext cx="1122099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redox (n) </a:t>
            </a:r>
          </a:p>
          <a:p>
            <a:pPr lvl="0"/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process in which one substance or molecule is reduced and another oxidized</a:t>
            </a:r>
          </a:p>
          <a:p>
            <a:pPr lvl="0"/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" name="Picture 6" descr="Image result for redo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203" y="2493740"/>
            <a:ext cx="4533991" cy="2011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6486252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04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Rr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841076"/>
            <a:ext cx="9444446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relief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highest and lowest elevation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 area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rendering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 (v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to melt animal fat so that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be used in a product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8531" y="862086"/>
            <a:ext cx="3913823" cy="2843376"/>
          </a:xfrm>
          <a:prstGeom prst="rect">
            <a:avLst/>
          </a:prstGeom>
        </p:spPr>
      </p:pic>
      <p:pic>
        <p:nvPicPr>
          <p:cNvPr id="4098" name="Picture 2" descr="Image result for rendering fa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444" y="4139516"/>
            <a:ext cx="1953057" cy="2601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8634530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04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Rr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841076"/>
            <a:ext cx="957507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enewable (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the energy generated from natural resources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requirements (n)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a thing that is needed or wanted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876" y="638927"/>
            <a:ext cx="2468880" cy="3043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1922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0877"/>
            <a:ext cx="999831" cy="9205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6754" y="839699"/>
            <a:ext cx="68580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3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biennial (n)</a:t>
            </a:r>
          </a:p>
          <a:p>
            <a:pPr lvl="0"/>
            <a:r>
              <a:rPr lang="en-GB" sz="2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a plant that ends its life in two years </a:t>
            </a:r>
          </a:p>
          <a:p>
            <a:pPr lvl="0"/>
            <a:endParaRPr lang="en-GB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6795" y="614956"/>
            <a:ext cx="3775167" cy="291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93208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04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Rr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566" y="731520"/>
            <a:ext cx="1007146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resource (n)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a supply of something</a:t>
            </a: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return (v)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 back to a place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842411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04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Rr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5943" y="841076"/>
            <a:ext cx="82949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rhisome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(n)</a:t>
            </a: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continuously growing horizontal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underground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stem that puts out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lateral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shoots and adventitious roots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at intervals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rill (n) 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small stream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684" y="3582457"/>
            <a:ext cx="4257906" cy="3041361"/>
          </a:xfrm>
          <a:prstGeom prst="rect">
            <a:avLst/>
          </a:prstGeom>
        </p:spPr>
      </p:pic>
      <p:pic>
        <p:nvPicPr>
          <p:cNvPr id="6146" name="Picture 2" descr="Image result for rhizom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908" y="609600"/>
            <a:ext cx="3724094" cy="2532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069902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04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Rr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817" y="841076"/>
            <a:ext cx="9104185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roaster 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the largest size of chicken found on the US market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14400"/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bs-Latn-BA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odent </a:t>
            </a:r>
            <a:r>
              <a:rPr lang="bs-Latn-BA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</a:p>
          <a:p>
            <a:pPr marL="342900" lvl="0" indent="-342900" defTabSz="914400">
              <a:buFontTx/>
              <a:buChar char="-"/>
            </a:pPr>
            <a:r>
              <a:rPr lang="bs-Latn-BA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bs-Latn-BA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mammal of the order Rodentia, </a:t>
            </a:r>
            <a:endParaRPr lang="en-US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14400"/>
            <a:r>
              <a:rPr lang="bs-Latn-BA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</a:t>
            </a:r>
            <a:r>
              <a:rPr lang="bs-Latn-BA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strong incisors and canine teeth 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rooster (n)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adult male chicken</a:t>
            </a:r>
          </a:p>
          <a:p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974" y="4415246"/>
            <a:ext cx="2075387" cy="208844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2254657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8" name="Picture 4" descr="Rezultat slika za rod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752" y="2160589"/>
            <a:ext cx="2762250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292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04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Rr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718457"/>
            <a:ext cx="778546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root 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underground part of a plant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rotation (n)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a system of rotating crops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186" y="609600"/>
            <a:ext cx="2129927" cy="32123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5954" y="4286475"/>
            <a:ext cx="226695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446767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04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Rr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0629" y="841076"/>
            <a:ext cx="1033272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rototiller 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machine that turns the soil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and prepares it for planting seeds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roughage 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tough plant material that only animals can eat</a:t>
            </a:r>
          </a:p>
          <a:p>
            <a:endParaRPr lang="en-US" dirty="0"/>
          </a:p>
        </p:txBody>
      </p:sp>
      <p:pic>
        <p:nvPicPr>
          <p:cNvPr id="7170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801" y="609600"/>
            <a:ext cx="3029201" cy="3029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581263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04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Rr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744583"/>
            <a:ext cx="106984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runoff (n)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 the draining away of water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surface of an area of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land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 descr="Image result for runoff defini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776" y="2160589"/>
            <a:ext cx="4857750" cy="300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945961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5569" y="831890"/>
            <a:ext cx="8946991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aline (n)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a solution of salt in water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sanitize (v)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to clean something so that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no bacteria remains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-91440"/>
            <a:ext cx="8370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Ss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4254" y="2294508"/>
            <a:ext cx="3858306" cy="4339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11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91440"/>
            <a:ext cx="8370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Ss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816" y="831890"/>
            <a:ext cx="1004533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cenario (n)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a sequence of events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seed 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flowering plant's unit of reproduction, capable of developing into another such plant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Content Placeholder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286" y="3712069"/>
            <a:ext cx="3912379" cy="312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51781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91440"/>
            <a:ext cx="8370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Ss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9006" y="831890"/>
            <a:ext cx="12396651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seedling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small plant that comes from the seed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self-propelled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moving or able to move without external propulsion or agency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10242" name="Picture 2" descr="Image result for seedl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201" y="1320727"/>
            <a:ext cx="2621426" cy="262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806609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285" y="1948457"/>
            <a:ext cx="2038350" cy="2247900"/>
          </a:xfrm>
        </p:spPr>
      </p:pic>
      <p:sp>
        <p:nvSpPr>
          <p:cNvPr id="4" name="Rectangle 3"/>
          <p:cNvSpPr/>
          <p:nvPr/>
        </p:nvSpPr>
        <p:spPr>
          <a:xfrm>
            <a:off x="0" y="-82254"/>
            <a:ext cx="8370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Ss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503" y="841076"/>
            <a:ext cx="982326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shrub 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woody plant that is smaller than a tree and has several main stems arising at or near the ground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silt (n) </a:t>
            </a:r>
          </a:p>
          <a:p>
            <a:r>
              <a:rPr lang="de-DE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fine sand, clay, or other material carried by running water and deposited as a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sediment</a:t>
            </a: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66" name="Picture 2" descr="Image result for sil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137" y="4756517"/>
            <a:ext cx="3429000" cy="189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491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1440" y="783611"/>
            <a:ext cx="9353006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biodigestion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biological process that occurs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when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organic matter is decomposed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bacteria in the absence of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oxygen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create biogas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biodynamic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 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branch of biology dealing with energy or the activity of living organisms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0877"/>
            <a:ext cx="999831" cy="9205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9886" y="609600"/>
            <a:ext cx="5251554" cy="3477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9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8370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Ss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744583"/>
            <a:ext cx="9117248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skep (n) 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traditional beehive made from grass or straw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slope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surface of which one end or side is at a higher level than another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533" y="1079038"/>
            <a:ext cx="2228223" cy="2501496"/>
          </a:xfrm>
          <a:prstGeom prst="rect">
            <a:avLst/>
          </a:prstGeom>
        </p:spPr>
      </p:pic>
      <p:pic>
        <p:nvPicPr>
          <p:cNvPr id="12290" name="Picture 2" descr="Image result for slop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124" y="4416117"/>
            <a:ext cx="3567339" cy="265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4558784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8370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Ss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841076"/>
            <a:ext cx="947057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slurry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thick mixture of water and fine particles of manure from farming process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smoker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device that makes smoke with the purpose of calming bees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13314" name="Picture 2" descr="Image result for bee smok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668" y="3856568"/>
            <a:ext cx="3810000" cy="292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8322978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8370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Ss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8948" y="841076"/>
            <a:ext cx="10084525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sodicity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the concentration of sodium in the soil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sodium (n)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chemical element which is the main ingredient in table salt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147" y="3787055"/>
            <a:ext cx="4253729" cy="290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83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8370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Ss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" y="841076"/>
            <a:ext cx="11025051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oil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b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- the upper layer of earth in </a:t>
            </a:r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plants grow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sow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(v)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to plant seeds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6" name="Content Placeholder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107" y="4463843"/>
            <a:ext cx="4516324" cy="1807708"/>
          </a:xfrm>
          <a:prstGeom prst="rect">
            <a:avLst/>
          </a:prstGeom>
        </p:spPr>
      </p:pic>
      <p:pic>
        <p:nvPicPr>
          <p:cNvPr id="8" name="Picture 2" descr="Srodna slik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474" y="662980"/>
            <a:ext cx="152400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7507543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8370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Ss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" y="841076"/>
            <a:ext cx="845166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stall (n)</a:t>
            </a:r>
          </a:p>
          <a:p>
            <a:pPr lvl="0"/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a small part in a barn where animals </a:t>
            </a:r>
            <a:r>
              <a:rPr lang="en-GB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live</a:t>
            </a:r>
          </a:p>
          <a:p>
            <a:pPr lvl="0"/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stallion (n) </a:t>
            </a:r>
          </a:p>
          <a:p>
            <a:pPr lvl="0"/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a male horse</a:t>
            </a:r>
          </a:p>
          <a:p>
            <a:pPr lvl="0"/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Image result for stall far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980" y="1003720"/>
            <a:ext cx="3821476" cy="2636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mage result for stall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421" y="3966754"/>
            <a:ext cx="2626814" cy="2626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4999869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8370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Ss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566" y="705394"/>
            <a:ext cx="798140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stem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long, narrow part of a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plant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that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supports the leaves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sz="3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stemflow</a:t>
            </a:r>
            <a:r>
              <a:rPr lang="en-GB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</a:p>
          <a:p>
            <a:pPr marL="342900" lvl="0" indent="-342900">
              <a:buFontTx/>
              <a:buChar char="-"/>
            </a:pP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flow of intercepted water down </a:t>
            </a:r>
          </a:p>
          <a:p>
            <a:pPr lvl="0"/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trunk or stem of a plant</a:t>
            </a:r>
          </a:p>
          <a:p>
            <a:endParaRPr lang="en-US" dirty="0"/>
          </a:p>
        </p:txBody>
      </p:sp>
      <p:pic>
        <p:nvPicPr>
          <p:cNvPr id="7" name="Content Placeholder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708" y="841076"/>
            <a:ext cx="3146555" cy="20863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7196" y="3427381"/>
            <a:ext cx="2696360" cy="3430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547149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8370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Ss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0628" y="717322"/>
            <a:ext cx="93138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stippled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 marL="342900" indent="-342900">
              <a:buFontTx/>
              <a:buChar char="-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otted</a:t>
            </a:r>
          </a:p>
          <a:p>
            <a:pPr marL="342900" indent="-342900">
              <a:buFontTx/>
              <a:buChar char="-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storage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– keeping something somewhere while it isn’t used</a:t>
            </a:r>
          </a:p>
          <a:p>
            <a:pPr marL="342900" indent="-342900">
              <a:buFontTx/>
              <a:buChar char="-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618" y="3699393"/>
            <a:ext cx="3862099" cy="2572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49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8370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Ss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" y="841076"/>
            <a:ext cx="8765177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stunted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plant that doesn’t grow as large as it should</a:t>
            </a:r>
          </a:p>
          <a:p>
            <a:pPr lvl="0"/>
            <a:endParaRPr lang="en-GB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subsoil </a:t>
            </a:r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lvl="0" indent="-342900">
              <a:buFontTx/>
              <a:buChar char="-"/>
            </a:pP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soil lying immediately </a:t>
            </a:r>
          </a:p>
          <a:p>
            <a:pPr lvl="0"/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 the surface soil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7" name="Picture 2" descr="Image result for subsoil draw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4318" y="2982005"/>
            <a:ext cx="2417808" cy="362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3437701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8370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Ss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841076"/>
            <a:ext cx="10802983" cy="5915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spcBef>
                <a:spcPct val="20000"/>
              </a:spcBef>
            </a:pP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bs-Latn-BA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ucculent </a:t>
            </a:r>
            <a:r>
              <a:rPr lang="bs-Latn-BA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bs-Latn-BA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adj)</a:t>
            </a:r>
            <a:endParaRPr lang="bs-Latn-BA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14400">
              <a:spcBef>
                <a:spcPct val="20000"/>
              </a:spcBef>
            </a:pPr>
            <a:r>
              <a:rPr lang="bs-Latn-BA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of a plant, its leaves, or stems thick and fleshy</a:t>
            </a: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sulfur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(n)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chemical element with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yellow colour and powerful smell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3441" y="4210775"/>
            <a:ext cx="2884902" cy="2324167"/>
          </a:xfrm>
          <a:prstGeom prst="rect">
            <a:avLst/>
          </a:prstGeom>
        </p:spPr>
      </p:pic>
      <p:pic>
        <p:nvPicPr>
          <p:cNvPr id="9" name="Picture 3" descr="C:\Users\PC699\Desktop\succule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686" y="1025682"/>
            <a:ext cx="324202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494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8370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Ss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9006" y="841076"/>
            <a:ext cx="808590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supply 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stock from which a person can be provided with the necessary amount of that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resource</a:t>
            </a:r>
          </a:p>
          <a:p>
            <a:pPr marL="342900" indent="-342900">
              <a:buFontTx/>
              <a:buChar char="-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suppression 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reducing the amount of a pest when it is no longer a threat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155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427" y="214222"/>
            <a:ext cx="4241931" cy="3881437"/>
          </a:xfrm>
        </p:spPr>
      </p:pic>
      <p:sp>
        <p:nvSpPr>
          <p:cNvPr id="4" name="TextBox 3"/>
          <p:cNvSpPr txBox="1"/>
          <p:nvPr/>
        </p:nvSpPr>
        <p:spPr>
          <a:xfrm>
            <a:off x="195943" y="953589"/>
            <a:ext cx="774627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biodiversity 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– existence of a variety of plants on a particular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area</a:t>
            </a: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bioenergy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form of renewable energy derived from biomass to generate electricity and heat or to produce liquid fuels for transport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80877"/>
            <a:ext cx="999831" cy="9205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9727" y="5271765"/>
            <a:ext cx="3314700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59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8370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Ss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841076"/>
            <a:ext cx="990164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surplus 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the amount of a product that is bigger than its demand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sustainable (</a:t>
            </a:r>
            <a:r>
              <a:rPr lang="en-GB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something that has resources for a long time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089" y="4181503"/>
            <a:ext cx="7867241" cy="2398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3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8370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Ss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841076"/>
            <a:ext cx="7563395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swine 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pig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ymbiosis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- an interaction between two different organisms living in close physical association usually to the adventage of both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17410" name="Picture 2" descr="Image result for sw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815" y="794549"/>
            <a:ext cx="3606528" cy="2643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PC699\Desktop\preuzm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8119" y="4230547"/>
            <a:ext cx="2562225" cy="178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2253680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-22442" y="-82254"/>
            <a:ext cx="8819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Tt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841076"/>
            <a:ext cx="950976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tallow (n)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fat from animal that is used for making soap</a:t>
            </a: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technology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creating machines to increase speed and production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4206" y="2102964"/>
            <a:ext cx="6708729" cy="2222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260359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-82254"/>
            <a:ext cx="8819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Tt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6754" y="718457"/>
            <a:ext cx="9810206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temperature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measurement of the heat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 (n)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how something feels when it is touched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0668" y="609600"/>
            <a:ext cx="8286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05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30629" y="966651"/>
            <a:ext cx="9797142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threshing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removing seeds or grain from a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plant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tick 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type of parasitic arachnid</a:t>
            </a:r>
          </a:p>
          <a:p>
            <a:endParaRPr lang="en-US" dirty="0"/>
          </a:p>
        </p:txBody>
      </p:sp>
      <p:pic>
        <p:nvPicPr>
          <p:cNvPr id="5" name="Content Placeholder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473" y="609600"/>
            <a:ext cx="4129193" cy="275553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-82254"/>
            <a:ext cx="8819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Tt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18434" name="Picture 2" descr="Image result for ti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107" y="4906191"/>
            <a:ext cx="2095500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9410025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8819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Tt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503" y="841076"/>
            <a:ext cx="11051177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till (v)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cultivate and work (land) for the raising of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crops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tillage (n)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preparation of land for growing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crops</a:t>
            </a: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458" name="Picture 2" descr="Image result for till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178" y="1930400"/>
            <a:ext cx="5552894" cy="3435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015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8819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Tt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817" y="841076"/>
            <a:ext cx="957507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ton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weight measurement that is equal to 907 kg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topsoil (n)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– the top layer of soil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3114" y="3097249"/>
            <a:ext cx="3460705" cy="3174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249964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199" y="633622"/>
            <a:ext cx="2143125" cy="2143125"/>
          </a:xfrm>
        </p:spPr>
      </p:pic>
      <p:sp>
        <p:nvSpPr>
          <p:cNvPr id="4" name="Rectangle 3"/>
          <p:cNvSpPr/>
          <p:nvPr/>
        </p:nvSpPr>
        <p:spPr>
          <a:xfrm>
            <a:off x="0" y="-82254"/>
            <a:ext cx="8819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Tt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609600"/>
            <a:ext cx="10228217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toxic (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poisonous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tractor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vehicle that pulls farm machinery</a:t>
            </a:r>
          </a:p>
          <a:p>
            <a:endParaRPr lang="en-US" dirty="0"/>
          </a:p>
        </p:txBody>
      </p:sp>
      <p:sp>
        <p:nvSpPr>
          <p:cNvPr id="6" name="AutoShape 2" descr="Image result for toxi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Image result for toxic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486" name="Picture 6" descr="Image result for tract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998" y="3672437"/>
            <a:ext cx="3886200" cy="297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5428273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8819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Tt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705394"/>
            <a:ext cx="975795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trait 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genetic characteristic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transgenic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plant or animal that has some artificial genes from another plant or animal</a:t>
            </a:r>
          </a:p>
          <a:p>
            <a:endParaRPr lang="en-US" dirty="0"/>
          </a:p>
        </p:txBody>
      </p:sp>
      <p:pic>
        <p:nvPicPr>
          <p:cNvPr id="21506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804" y="3500074"/>
            <a:ext cx="4089854" cy="307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1738311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8819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Tt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992777"/>
            <a:ext cx="10567852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ranspiration (n)</a:t>
            </a: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process where plants absorb water through the roots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then give off water vapor through pores in their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leaves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rifoliate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adj)</a:t>
            </a:r>
            <a:endParaRPr lang="bs-Latn-BA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- compound leaf having three leaflets 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2530" name="Picture 2" descr="Image result for transpiration defini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2408" y="609600"/>
            <a:ext cx="28575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Rezultat slika za trifoliat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257" y="3701894"/>
            <a:ext cx="336000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308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102436"/>
            <a:ext cx="9925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Aa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5942" y="820894"/>
            <a:ext cx="6958108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abiotic (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non-living thing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cidity (n)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amount of soluble salts in the soil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8915" y="820894"/>
            <a:ext cx="3348488" cy="1713300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77334" y="5068211"/>
            <a:ext cx="3581157" cy="973151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159" y="4883019"/>
            <a:ext cx="4733333" cy="153333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929154" y="4310743"/>
            <a:ext cx="2063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Soil pH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14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0877"/>
            <a:ext cx="999831" cy="9205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9818" y="718457"/>
            <a:ext cx="975795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biotechnology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exploitation of biological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processes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industrial and other purposes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especially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genetic manipulation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lifestock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in order to increase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biotic (</a:t>
            </a:r>
            <a:r>
              <a:rPr lang="en-GB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living thing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3" descr="C:\Users\admin\Downloads\Biotechnolog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4538" y="609600"/>
            <a:ext cx="3909820" cy="2439462"/>
          </a:xfrm>
          <a:prstGeom prst="rect">
            <a:avLst/>
          </a:prstGeom>
          <a:noFill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8882" y="4350898"/>
            <a:ext cx="2544291" cy="237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85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8819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Tt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194" y="841076"/>
            <a:ext cx="116912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3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tuber (n) </a:t>
            </a:r>
          </a:p>
          <a:p>
            <a:pPr lvl="0"/>
            <a:r>
              <a:rPr lang="en-GB" sz="2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edible plant that grows underground</a:t>
            </a:r>
          </a:p>
          <a:p>
            <a:pPr lvl="0"/>
            <a:endParaRPr lang="en-GB" sz="20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4" descr="Image result for tub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238" y="2160589"/>
            <a:ext cx="3828604" cy="248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376373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0877"/>
            <a:ext cx="1060796" cy="9205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346" y="1005841"/>
            <a:ext cx="3095404" cy="251113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0629" y="839699"/>
            <a:ext cx="9564868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udder 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part of the cow that hang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her belly and produces milk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endParaRPr lang="en-US" sz="3200" dirty="0">
              <a:solidFill>
                <a:prstClr val="black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u</a:t>
            </a:r>
            <a:r>
              <a:rPr lang="bs-Latn-BA" sz="3200" dirty="0" smtClean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nicellular </a:t>
            </a:r>
            <a:r>
              <a:rPr lang="bs-Latn-BA" sz="3200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</a:t>
            </a:r>
            <a:r>
              <a:rPr lang="bs-Latn-BA" sz="3200" dirty="0" smtClean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adj)</a:t>
            </a:r>
            <a:r>
              <a:rPr lang="bs-Latn-BA" sz="3200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bs-Latn-BA" sz="3200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bs-Latn-BA" sz="2400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- organisms consisting of a single cell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8" name="Picture 2" descr="Rezultat slika za unicellula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523" y="3880447"/>
            <a:ext cx="1914525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3445352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0877"/>
            <a:ext cx="1060796" cy="9205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7566" y="953589"/>
            <a:ext cx="796834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uptake (n)</a:t>
            </a:r>
          </a:p>
          <a:p>
            <a:pPr marL="342900" lvl="0" indent="-342900">
              <a:buFontTx/>
              <a:buChar char="-"/>
            </a:pPr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transfer of substances from</a:t>
            </a:r>
          </a:p>
          <a:p>
            <a:pPr lvl="0"/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environment to the plants or animals</a:t>
            </a: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urea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compound that occurs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 urine and other body fluids as a product of protein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metabolism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6027" y="1000074"/>
            <a:ext cx="3644316" cy="2680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2751626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813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Vv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" y="841076"/>
            <a:ext cx="8007531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vaccination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 injection that gives immunity</a:t>
            </a:r>
          </a:p>
          <a:p>
            <a:pPr lvl="0"/>
            <a:endParaRPr lang="en-GB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variability </a:t>
            </a:r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</a:p>
          <a:p>
            <a:pPr lvl="0"/>
            <a:r>
              <a:rPr lang="en-GB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change</a:t>
            </a:r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24578" name="Picture 2" descr="Image result for vaccination animal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605" y="734336"/>
            <a:ext cx="4060684" cy="406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0254695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943" y="1064916"/>
            <a:ext cx="2190750" cy="3114675"/>
          </a:xfrm>
        </p:spPr>
      </p:pic>
      <p:sp>
        <p:nvSpPr>
          <p:cNvPr id="5" name="TextBox 4"/>
          <p:cNvSpPr txBox="1"/>
          <p:nvPr/>
        </p:nvSpPr>
        <p:spPr>
          <a:xfrm>
            <a:off x="143691" y="841076"/>
            <a:ext cx="10554789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veil 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protective cover for the face of the beekeepers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vermicomposting (n)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the product of a compost by using different worms</a:t>
            </a:r>
          </a:p>
          <a:p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602" name="Picture 2" descr="Image result for vermicompost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565" y="4481904"/>
            <a:ext cx="3038560" cy="210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591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813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Vv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2069" y="841076"/>
            <a:ext cx="9274628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ertebrate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</a:p>
          <a:p>
            <a:pPr marL="342900" indent="-342900">
              <a:buFontTx/>
              <a:buChar char="-"/>
            </a:pPr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any </a:t>
            </a: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animal of the subphylum Vertebrata</a:t>
            </a:r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having </a:t>
            </a: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a spinal column</a:t>
            </a:r>
          </a:p>
          <a:p>
            <a:pPr lvl="0"/>
            <a:endParaRPr lang="en-GB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veterinarian </a:t>
            </a:r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</a:p>
          <a:p>
            <a:pPr lvl="0"/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an animal doctor </a:t>
            </a:r>
          </a:p>
          <a:p>
            <a:pPr lvl="0"/>
            <a:endParaRPr lang="en-US" dirty="0">
              <a:solidFill>
                <a:prstClr val="black"/>
              </a:solidFill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4" descr="C:\Users\PC699\Desktop\93546-004-F9C81CA9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186" y="1095019"/>
            <a:ext cx="4267426" cy="213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mage result for veterinari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766" y="3946830"/>
            <a:ext cx="4009401" cy="267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281121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813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Vv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841076"/>
            <a:ext cx="10293532" cy="76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irus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bs-Latn-BA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s-Latn-BA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- a submicroscopic pathogenic agent consisting of a nucleic acid molecule in a protein coat and able to multiply only within the living cells of a host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itamin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</a:p>
          <a:p>
            <a:pPr marL="342900" indent="-342900">
              <a:buFontTx/>
              <a:buChar char="-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rganic </a:t>
            </a: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compounds essential in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small </a:t>
            </a: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amounts for many living organisms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maintain normal health and development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 descr="C:\Users\PC699\Desktop\283615-viru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668" y="2160589"/>
            <a:ext cx="315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PC699\Desktop\preuzmi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5764" y="4426673"/>
            <a:ext cx="2638818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4452998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813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Vv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566" y="841076"/>
            <a:ext cx="1323267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vulnerability (n)</a:t>
            </a:r>
          </a:p>
          <a:p>
            <a:pPr lvl="0"/>
            <a:r>
              <a:rPr lang="en-US" sz="2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animals which are at high risk of extinction</a:t>
            </a:r>
          </a:p>
          <a:p>
            <a:pPr lvl="0"/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215420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118" y="-82254"/>
            <a:ext cx="13404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Ww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744583"/>
            <a:ext cx="11038115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weathering 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various mechanical and chemical processes that cause exposed rock to decompose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weed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unwanted wild plant that interferes in the growth of other plants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4986" y="2234405"/>
            <a:ext cx="6272523" cy="2191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665229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623" y="3966027"/>
            <a:ext cx="5290457" cy="2695775"/>
          </a:xfrm>
        </p:spPr>
      </p:pic>
      <p:sp>
        <p:nvSpPr>
          <p:cNvPr id="4" name="Rectangle 3"/>
          <p:cNvSpPr/>
          <p:nvPr/>
        </p:nvSpPr>
        <p:spPr>
          <a:xfrm>
            <a:off x="0" y="-82254"/>
            <a:ext cx="13404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Ww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841076"/>
            <a:ext cx="11861075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etland 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land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or areas (as marshes or swamps)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that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are covered often intermittently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with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shallow water or have soil saturated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with moisture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wheat (n)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cereal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plant,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grain of which is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used for making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flour for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bread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650" name="Picture 2" descr="Image result for wetla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7307" y="583410"/>
            <a:ext cx="4373389" cy="2922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" descr="Image result for whea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4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69816" y="979714"/>
            <a:ext cx="1018902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biuret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potential toxic compound for plants that appear during the manufacturing process of urea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blight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disease that kills plants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0877"/>
            <a:ext cx="999831" cy="9205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2681" y="3226404"/>
            <a:ext cx="3544876" cy="174914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4587" y="4920853"/>
            <a:ext cx="2312373" cy="173204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6959" y="4920853"/>
            <a:ext cx="2361011" cy="1723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84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13404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Ww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817" y="718457"/>
            <a:ext cx="1225296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wilt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(v)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to grow weak and droop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windbreaks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tree barriers planted in a way that prevent the soil from eroding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5810" y="3579034"/>
            <a:ext cx="5691460" cy="2862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921103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797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Yy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" y="841076"/>
            <a:ext cx="936606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yield 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amount of something that is produced, usually referred to agricultural or industrial products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8170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767" y="4073216"/>
            <a:ext cx="3992096" cy="2335376"/>
          </a:xfrm>
        </p:spPr>
      </p:pic>
      <p:sp>
        <p:nvSpPr>
          <p:cNvPr id="4" name="TextBox 3"/>
          <p:cNvSpPr txBox="1"/>
          <p:nvPr/>
        </p:nvSpPr>
        <p:spPr>
          <a:xfrm>
            <a:off x="169817" y="839699"/>
            <a:ext cx="892193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lowout (n)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valley created by the wind in areas of shifting sand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bone (n)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the hard, white material that gives the body structure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80877"/>
            <a:ext cx="999831" cy="92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85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3527" y="4554579"/>
            <a:ext cx="1579752" cy="19182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80877"/>
            <a:ext cx="999831" cy="9205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9119" y="839699"/>
            <a:ext cx="10267406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branch (n)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part of a tree that grows out from the trunk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breeding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act of mating plants or animals to produce offspring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9302" y="1747789"/>
            <a:ext cx="3314700" cy="13811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7852" y="4833257"/>
            <a:ext cx="1315344" cy="163959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7692" y="5255559"/>
            <a:ext cx="873238" cy="915756"/>
          </a:xfrm>
          <a:prstGeom prst="rect">
            <a:avLst/>
          </a:prstGeom>
        </p:spPr>
      </p:pic>
      <p:sp>
        <p:nvSpPr>
          <p:cNvPr id="12" name="Equal 11"/>
          <p:cNvSpPr/>
          <p:nvPr/>
        </p:nvSpPr>
        <p:spPr>
          <a:xfrm>
            <a:off x="5739098" y="5403544"/>
            <a:ext cx="902481" cy="431426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Plus 12"/>
          <p:cNvSpPr/>
          <p:nvPr/>
        </p:nvSpPr>
        <p:spPr>
          <a:xfrm>
            <a:off x="3518924" y="5255559"/>
            <a:ext cx="592815" cy="738535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96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4503" y="1018903"/>
            <a:ext cx="916949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bridling (n)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act of training a horse to accept a bit in its mouth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broiler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medium-sized chicken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0877"/>
            <a:ext cx="999831" cy="9205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4065" y="4128721"/>
            <a:ext cx="1579001" cy="23044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7964" y="1930400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44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69818" y="839699"/>
            <a:ext cx="842554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broodmare (n)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female horse used for breeding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brown (v)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plant changes the colour to brown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due to lack of water,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too much heat or disease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0877"/>
            <a:ext cx="999831" cy="9205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552" y="609600"/>
            <a:ext cx="2967993" cy="201127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4345" y="4142041"/>
            <a:ext cx="2578146" cy="257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22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0877"/>
            <a:ext cx="999831" cy="9205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3691" y="839699"/>
            <a:ext cx="79160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ryophyte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</a:p>
          <a:p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- a non vascular plant bearing greenish-white flowers and red berries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3" descr="C:\Users\PC699\Desktop\preuzm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0015" y="2965269"/>
            <a:ext cx="3611001" cy="2704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06358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7566" y="839699"/>
            <a:ext cx="7837714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bud (n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small part of a plant that grows from the stem or branch and develops into a leaf or flower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ulb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bs-Latn-BA" sz="2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s-Latn-BA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s-Latn-BA" sz="28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 a fleshy-leaved storage organ of some plants, sending roots downwards and leaves upwards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183" y="609600"/>
            <a:ext cx="3179174" cy="23779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80877"/>
            <a:ext cx="999831" cy="920576"/>
          </a:xfrm>
          <a:prstGeom prst="rect">
            <a:avLst/>
          </a:prstGeom>
        </p:spPr>
      </p:pic>
      <p:pic>
        <p:nvPicPr>
          <p:cNvPr id="8" name="Picture 2" descr="C:\Users\PC699\Desktop\d7540cd6127b71978b1ae04ca5ca25f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6421" y="4591911"/>
            <a:ext cx="257862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222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0877"/>
            <a:ext cx="999831" cy="9205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2880" y="839699"/>
            <a:ext cx="9183189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de-DE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bulk (adj) </a:t>
            </a:r>
          </a:p>
          <a:p>
            <a:pPr lvl="0"/>
            <a:r>
              <a:rPr lang="de-DE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to have a large quantity of something</a:t>
            </a:r>
          </a:p>
          <a:p>
            <a:pPr lvl="0"/>
            <a:endParaRPr lang="de-DE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bushel (n) </a:t>
            </a:r>
          </a:p>
          <a:p>
            <a:pPr lvl="0"/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a unit for measuring grain that is</a:t>
            </a:r>
          </a:p>
          <a:p>
            <a:pPr lvl="0"/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approximately equal to 35.2 liters</a:t>
            </a:r>
          </a:p>
          <a:p>
            <a:pPr lvl="0"/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3729" y="3947372"/>
            <a:ext cx="1997538" cy="232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2731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0877"/>
            <a:ext cx="999831" cy="9205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4502" y="839699"/>
            <a:ext cx="9169499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butcher </a:t>
            </a: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– a person who kills animals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and prepares the meat to be eaten</a:t>
            </a: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(v)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– the action of killing animal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and preparing the meat to be eaten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by-product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– a leftover part of an animal that has been slaughtered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77334" y="2160590"/>
            <a:ext cx="6820746" cy="460288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8201" y="609600"/>
            <a:ext cx="2566267" cy="3519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99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102436"/>
            <a:ext cx="9925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Aa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503" y="820894"/>
            <a:ext cx="932688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adaptation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–a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trait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that evolved as a result of natural selection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aeration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perforating small holes in the soil to expose it to air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4031" y="3972875"/>
            <a:ext cx="1261981" cy="231668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3829" y="609600"/>
            <a:ext cx="4932560" cy="32047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262949" y="609600"/>
            <a:ext cx="2011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Beaks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43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2841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Cc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5943" y="956171"/>
            <a:ext cx="7720148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calf (n) 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baby cow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14400">
              <a:spcBef>
                <a:spcPct val="20000"/>
              </a:spcBef>
            </a:pP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bs-Latn-BA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alyx </a:t>
            </a:r>
            <a:r>
              <a:rPr lang="bs-Latn-BA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</a:p>
          <a:p>
            <a:pPr lvl="0" defTabSz="914400">
              <a:spcBef>
                <a:spcPct val="20000"/>
              </a:spcBef>
            </a:pPr>
            <a:r>
              <a:rPr lang="bs-Latn-BA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the sepals collectively, </a:t>
            </a:r>
          </a:p>
          <a:p>
            <a:pPr lvl="0" defTabSz="914400">
              <a:spcBef>
                <a:spcPct val="20000"/>
              </a:spcBef>
            </a:pPr>
            <a:r>
              <a:rPr lang="bs-Latn-BA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forming the protective layer of a flower in bud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6" name="Content Placeholder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761" y="609600"/>
            <a:ext cx="3860469" cy="256896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4" descr="Rezultat slika za caly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482" y="4100975"/>
            <a:ext cx="2088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ight Arrow 8"/>
          <p:cNvSpPr/>
          <p:nvPr/>
        </p:nvSpPr>
        <p:spPr>
          <a:xfrm>
            <a:off x="7908278" y="5054472"/>
            <a:ext cx="978408" cy="5893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34317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2841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Cc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2069" y="956171"/>
            <a:ext cx="950976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amouflage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bs-Latn-BA" sz="2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s-Latn-BA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- the natural colouring of an animal or </a:t>
            </a:r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plant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which </a:t>
            </a: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enables it to blend in with its </a:t>
            </a:r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surroundings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carbohydrate (n)</a:t>
            </a:r>
          </a:p>
          <a:p>
            <a:pPr lvl="0"/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a substance in the food that the </a:t>
            </a:r>
          </a:p>
          <a:p>
            <a:pPr lvl="0"/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body uses to make energy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C:\Users\PC699\Desktop\preuzm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387" y="1260589"/>
            <a:ext cx="2329949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Content Placeholder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7270" y="3702080"/>
            <a:ext cx="4544066" cy="280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772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2841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Cc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817" y="956171"/>
            <a:ext cx="9104185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arpel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  <a:endParaRPr lang="bs-Latn-BA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– the female reproductive organ of a flower,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consisting </a:t>
            </a: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of a stigma, style and </a:t>
            </a:r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ovary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carryover (n)</a:t>
            </a:r>
          </a:p>
          <a:p>
            <a:pPr lvl="0"/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remaining of the previous year’s stock</a:t>
            </a:r>
          </a:p>
          <a:p>
            <a:pPr lvl="0"/>
            <a:endParaRPr lang="en-US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bs-Latn-BA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 descr="C:\Users\PC699\Desktop\Untitled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17" t="9168" r="46154" b="40687"/>
          <a:stretch/>
        </p:blipFill>
        <p:spPr bwMode="auto">
          <a:xfrm>
            <a:off x="7449106" y="1022961"/>
            <a:ext cx="3649792" cy="37604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988997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2841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Cc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" y="956171"/>
            <a:ext cx="936606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cattle (n)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large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animals with horns and hoofs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domesticated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for milk or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meat</a:t>
            </a: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solidFill>
                <a:prstClr val="black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</a:t>
            </a:r>
            <a:r>
              <a:rPr lang="bs-Latn-BA" sz="3200" dirty="0" smtClean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ell </a:t>
            </a:r>
            <a:r>
              <a:rPr lang="bs-Latn-BA" sz="3200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(n)</a:t>
            </a:r>
            <a:br>
              <a:rPr lang="bs-Latn-BA" sz="3200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bs-Latn-BA" sz="2400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- the structural and functional unit </a:t>
            </a:r>
            <a:endParaRPr lang="en-US" sz="2400" dirty="0" smtClean="0">
              <a:solidFill>
                <a:prstClr val="black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r>
              <a:rPr lang="bs-Latn-BA" sz="2400" dirty="0" smtClean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of </a:t>
            </a:r>
            <a:r>
              <a:rPr lang="bs-Latn-BA" sz="2400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organism consisting of cytoplasm </a:t>
            </a:r>
            <a:endParaRPr lang="en-US" sz="2400" dirty="0" smtClean="0">
              <a:solidFill>
                <a:prstClr val="black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r>
              <a:rPr lang="bs-Latn-BA" sz="2400" dirty="0" smtClean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and </a:t>
            </a:r>
            <a:r>
              <a:rPr lang="bs-Latn-BA" sz="2400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nucleus enclosed in a membrane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C:\Users\admin\Downloads\catt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40737" y="1092228"/>
            <a:ext cx="4209744" cy="2369485"/>
          </a:xfrm>
          <a:prstGeom prst="rect">
            <a:avLst/>
          </a:prstGeom>
          <a:noFill/>
        </p:spPr>
      </p:pic>
      <p:pic>
        <p:nvPicPr>
          <p:cNvPr id="7" name="Picture 2" descr="Rezultat slika za ce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397" y="4065424"/>
            <a:ext cx="3816424" cy="2747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76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03754" y="4448603"/>
            <a:ext cx="3343828" cy="234300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2841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Cc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956171"/>
            <a:ext cx="7354389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cereal (n) 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plant that makes grain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chaff (n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husk of the seeds separated by threshing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1562" y="609600"/>
            <a:ext cx="3816289" cy="249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70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502" y="788512"/>
            <a:ext cx="3864851" cy="228377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32841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Cc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0629" y="956171"/>
            <a:ext cx="5734594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chick (n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baby chicken  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chute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sloping channel or slide for conveying things to a lower level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2410" y="4620932"/>
            <a:ext cx="3151943" cy="1965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7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2841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Cc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897980"/>
            <a:ext cx="913031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cicada</a:t>
            </a:r>
            <a:r>
              <a:rPr lang="fr-F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(n) </a:t>
            </a:r>
          </a:p>
          <a:p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large homopterous insect with long transparent wings, occurring chiefly in warm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countries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classification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– sorting things into different groups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utoShape 2" descr="Image result for cicad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3033" y="2479031"/>
            <a:ext cx="3733800" cy="1228725"/>
          </a:xfrm>
          <a:prstGeom prst="rect">
            <a:avLst/>
          </a:prstGeom>
        </p:spPr>
      </p:pic>
      <p:pic>
        <p:nvPicPr>
          <p:cNvPr id="1028" name="Picture 4" descr="Image result for classification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746" y="3002455"/>
            <a:ext cx="5290254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54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26531" y="2713642"/>
            <a:ext cx="2857500" cy="16002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2841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Cc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956171"/>
            <a:ext cx="939219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clay (n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type of sticky soil used to make pots and tiles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climate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weather conditions typical in an area </a:t>
            </a:r>
          </a:p>
          <a:p>
            <a:endParaRPr lang="en-US" dirty="0"/>
          </a:p>
        </p:txBody>
      </p:sp>
      <p:pic>
        <p:nvPicPr>
          <p:cNvPr id="6" name="Content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2726" y="1542030"/>
            <a:ext cx="2857500" cy="1171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51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2841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Cc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956171"/>
            <a:ext cx="9130311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cloning (n) 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copying a biological organism or part of that organism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coarse-grained (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soil that consists of large particles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2" name="Picture 4" descr="Image result for cloning doll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983" y="1930400"/>
            <a:ext cx="2286000" cy="1419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6" descr="Image result for cloning"/>
          <p:cNvSpPr>
            <a:spLocks noChangeAspect="1" noChangeArrowheads="1"/>
          </p:cNvSpPr>
          <p:nvPr/>
        </p:nvSpPr>
        <p:spPr bwMode="auto">
          <a:xfrm>
            <a:off x="1639457" y="45719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8" descr="Image result for clon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2608" y="1930400"/>
            <a:ext cx="2619375" cy="141922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267" y="4100975"/>
            <a:ext cx="4527469" cy="229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08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2841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Cc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0629" y="849086"/>
            <a:ext cx="8164285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colony (n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group of the same type of animal or plant living or growing together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combine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harvesting machine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6" name="Picture 3" descr="C:\Users\admin\Downloads\Combi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5010" y="3850049"/>
            <a:ext cx="4065386" cy="2421502"/>
          </a:xfrm>
          <a:prstGeom prst="rect">
            <a:avLst/>
          </a:prstGeom>
          <a:noFill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4751" y="494506"/>
            <a:ext cx="1943100" cy="1219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0396" y="1713706"/>
            <a:ext cx="1888771" cy="125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8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102436"/>
            <a:ext cx="9925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Aa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609600"/>
            <a:ext cx="1203524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agamospermy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– asexual reproduction by division of an unfertilized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ovule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lvl="0"/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agribusiness (n)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/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agriculture conducted on commercial principles, </a:t>
            </a:r>
            <a:endParaRPr lang="en-US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advanced technology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5668" y="4449437"/>
            <a:ext cx="3054361" cy="2030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8582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2841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Cc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503" y="956171"/>
            <a:ext cx="7876903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ommensalism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bs-Latn-BA" sz="4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s-Latn-BA" sz="4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- an association between two organisms in which one benefits and the other derives neither benefit nor harm</a:t>
            </a:r>
            <a:r>
              <a:rPr lang="bs-Latn-BA" sz="3200" dirty="0"/>
              <a:t/>
            </a:r>
            <a:br>
              <a:rPr lang="bs-Latn-BA" sz="3200" dirty="0"/>
            </a:b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commingle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(v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mix or share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space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/>
          </a:p>
        </p:txBody>
      </p:sp>
      <p:pic>
        <p:nvPicPr>
          <p:cNvPr id="9" name="Picture 2" descr="C:\Users\PC699\Desktop\27771434.anguswithegre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422" y="2383965"/>
            <a:ext cx="4266910" cy="284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800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2841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Cc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" y="862149"/>
            <a:ext cx="93921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composition (n)</a:t>
            </a:r>
          </a:p>
          <a:p>
            <a:pPr lvl="0"/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parts of something that </a:t>
            </a:r>
            <a:endParaRPr lang="en-US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a whole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3533" y="1930400"/>
            <a:ext cx="3033576" cy="477191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69280" y="1222635"/>
            <a:ext cx="21423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 Human body composition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6103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2841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Cc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5942" y="822960"/>
            <a:ext cx="907805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compost (n)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decaying plant material that is used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as a soil amendment 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conditioning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altering animals’ temperament and behaviour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3612" y="822960"/>
            <a:ext cx="4040777" cy="22729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146" y="3646238"/>
            <a:ext cx="3739243" cy="2798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34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75854" y="4971208"/>
            <a:ext cx="4584374" cy="165339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2841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Cc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1257" y="836023"/>
            <a:ext cx="8098971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consumption (n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act of taking the food through the mouth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contamination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making something impure by contact with some undesirable substance</a:t>
            </a:r>
            <a:endParaRPr lang="en-US" sz="2400" dirty="0"/>
          </a:p>
        </p:txBody>
      </p:sp>
      <p:pic>
        <p:nvPicPr>
          <p:cNvPr id="1026" name="Picture 2" descr="Image result for animal consume food draw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7690" y="609600"/>
            <a:ext cx="25908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02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2841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Cc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" y="956171"/>
            <a:ext cx="918256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ool (v)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do decrease the temperature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coop (n)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building where chicken live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7608" y="3720208"/>
            <a:ext cx="3672343" cy="2622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40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2841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Cc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" y="956171"/>
            <a:ext cx="9927771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orolla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</a:p>
          <a:p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- a whorl or whorls of petals forming the inner envelope of a flower</a:t>
            </a: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otyledon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b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- an embryonic leaf in seed-bearing plants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3" descr="C:\Users\PC699\Desktop\preuzm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581" y="1930400"/>
            <a:ext cx="2428875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PC699\Desktop\A5cotyled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121" y="4587965"/>
            <a:ext cx="3024335" cy="2099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79709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2841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Cc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836023"/>
            <a:ext cx="1157369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crop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 grain or fruit gathered during harvest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v)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 harvest plants or their produce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crustacé  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(n ) </a:t>
            </a:r>
            <a:endParaRPr lang="fr-FR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any of a large group of mostly water animals (as crabs, lobsters, and shrimps) with a body made of segments, a tough outer shell, two pairs of antennae, and limbs that are jointed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0939" y="626607"/>
            <a:ext cx="3318486" cy="21069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5293" y="5067756"/>
            <a:ext cx="60007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57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2841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Cc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0" y="956171"/>
            <a:ext cx="9248504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>
                <a:latin typeface="Arial" panose="020B0604020202020204" pitchFamily="34" charset="0"/>
                <a:cs typeface="Arial" panose="020B0604020202020204" pitchFamily="34" charset="0"/>
              </a:rPr>
              <a:t>cryic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(n)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soils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with annual temperature higher than 0°C but lower than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8°C</a:t>
            </a:r>
          </a:p>
          <a:p>
            <a:pPr marL="342900" indent="-342900">
              <a:buFontTx/>
              <a:buChar char="-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cultipacker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(n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a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farming machine that flattens soil so that the seeds can be planted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0809" y="3868519"/>
            <a:ext cx="3850414" cy="2884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68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2841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Cc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" y="956171"/>
            <a:ext cx="918256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cultivate (v)</a:t>
            </a:r>
          </a:p>
          <a:p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to grow food</a:t>
            </a:r>
          </a:p>
          <a:p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cultivator (n)</a:t>
            </a:r>
          </a:p>
          <a:p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farm tool that breaks apart soil and weeds so that the seed can be planted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AutoShape 2" descr="Image result for cultivate"/>
          <p:cNvSpPr>
            <a:spLocks noChangeAspect="1" noChangeArrowheads="1"/>
          </p:cNvSpPr>
          <p:nvPr/>
        </p:nvSpPr>
        <p:spPr bwMode="auto">
          <a:xfrm>
            <a:off x="4766137" y="813558"/>
            <a:ext cx="173969" cy="173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4" descr="Image result for cultiv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137" y="609600"/>
            <a:ext cx="4599305" cy="2446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cultivat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432" y="4672625"/>
            <a:ext cx="4195378" cy="218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930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09006" y="796834"/>
            <a:ext cx="765483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cut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meat taken from some part of a butchered animal</a:t>
            </a: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32841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Cc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074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418" y="2160589"/>
            <a:ext cx="4762500" cy="327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759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102436"/>
            <a:ext cx="9925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Aa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5943" y="820894"/>
            <a:ext cx="880436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agriculture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 science, art, or occupation concerned with cultivating land, raising crops and feeding, breeding and raising livestock; farming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alga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– a non flowering 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stemless usually aquatic plant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3" descr="C:\Users\PC699\Desktop\alg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5549" y="3841551"/>
            <a:ext cx="3240000" cy="24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548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1032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Dd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" y="841076"/>
            <a:ext cx="7550331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dairy (n)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food made from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milk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debris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pieces  of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animal / plants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that you throw away because you do not want them</a:t>
            </a:r>
          </a:p>
          <a:p>
            <a:endParaRPr lang="en-US" dirty="0"/>
          </a:p>
        </p:txBody>
      </p:sp>
      <p:sp>
        <p:nvSpPr>
          <p:cNvPr id="6" name="AutoShape 2" descr="Image result for dairy product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5668" y="501463"/>
            <a:ext cx="4400550" cy="27425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1396" y="4596347"/>
            <a:ext cx="2664822" cy="1998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17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170"/>
            <a:ext cx="1030313" cy="9266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0629" y="849086"/>
            <a:ext cx="9143373" cy="8193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spcBef>
                <a:spcPct val="20000"/>
              </a:spcBef>
            </a:pP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bs-Latn-BA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ecapod </a:t>
            </a:r>
            <a:r>
              <a:rPr lang="bs-Latn-BA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</a:p>
          <a:p>
            <a:pPr marL="342900" lvl="0" indent="-342900" defTabSz="914400">
              <a:spcBef>
                <a:spcPct val="20000"/>
              </a:spcBef>
              <a:buFontTx/>
              <a:buChar char="-"/>
            </a:pPr>
            <a:r>
              <a:rPr lang="bs-Latn-BA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</a:t>
            </a:r>
            <a:r>
              <a:rPr lang="bs-Latn-BA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crustacean of the order Decapoda </a:t>
            </a:r>
            <a:endParaRPr lang="en-US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14400">
              <a:spcBef>
                <a:spcPct val="20000"/>
              </a:spcBef>
            </a:pPr>
            <a:r>
              <a:rPr lang="bs-Latn-BA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characterized </a:t>
            </a:r>
            <a:r>
              <a:rPr lang="bs-Latn-BA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five pairs of walking </a:t>
            </a:r>
            <a:r>
              <a:rPr lang="bs-Latn-BA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legs</a:t>
            </a:r>
            <a:endParaRPr lang="en-US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914400">
              <a:spcBef>
                <a:spcPct val="20000"/>
              </a:spcBef>
              <a:buFontTx/>
              <a:buChar char="-"/>
            </a:pPr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914400">
              <a:spcBef>
                <a:spcPct val="20000"/>
              </a:spcBef>
              <a:buFontTx/>
              <a:buChar char="-"/>
            </a:pPr>
            <a:endParaRPr lang="en-US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14400">
              <a:spcBef>
                <a:spcPct val="20000"/>
              </a:spcBef>
            </a:pPr>
            <a:endParaRPr lang="en-US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14400">
              <a:spcBef>
                <a:spcPct val="20000"/>
              </a:spcBef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eciduous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adj)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- sheddings its leaves annually</a:t>
            </a:r>
            <a:endParaRPr lang="bs-Latn-BA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AutoShape 6" descr="Image result for decompos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4" descr="C:\Users\PC699\Desktop\c2f2b43c025fc67b38099f44cfefa1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871" y="1030400"/>
            <a:ext cx="302521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PC699\Desktop\4209659-Oak-tree-abstract-illustration-of-the-four-seasons-spring-summer-fall-and-winter-over-white-backgrou-Stock-Illustratio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476" y="3619278"/>
            <a:ext cx="3240000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82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170"/>
            <a:ext cx="1030313" cy="9266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2069" y="957842"/>
            <a:ext cx="10776857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decomposer</a:t>
            </a:r>
            <a:r>
              <a:rPr lang="fr-F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</a:p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– a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process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or an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organism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turns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dead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organic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matter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into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chemical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nutritients</a:t>
            </a: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fr-FR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fr-FR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fr-FR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fr-FR" sz="3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dentrification</a:t>
            </a:r>
            <a:r>
              <a:rPr lang="fr-FR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/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the </a:t>
            </a:r>
            <a:r>
              <a:rPr lang="fr-FR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fr-FR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nitrogen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removed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fr-FR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lost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nitrogen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compounds</a:t>
            </a:r>
          </a:p>
          <a:p>
            <a:pPr lvl="0"/>
            <a:endParaRPr lang="fr-FR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fr-FR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8" descr="Image result for decompos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346" y="950471"/>
            <a:ext cx="3246487" cy="2508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Image result for decompos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6339" y="791170"/>
            <a:ext cx="2000250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808126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170"/>
            <a:ext cx="1030313" cy="9266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6754" y="957843"/>
            <a:ext cx="868380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fr-FR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evelopment</a:t>
            </a:r>
            <a:r>
              <a:rPr lang="fr-F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(n)</a:t>
            </a:r>
          </a:p>
          <a:p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process in which someone or something grows or changes</a:t>
            </a:r>
            <a:endParaRPr lang="fr-F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deworming</a:t>
            </a:r>
            <a:r>
              <a:rPr lang="fr-F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act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killing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removing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worms</a:t>
            </a: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0731" y="3331970"/>
            <a:ext cx="28765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45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170"/>
            <a:ext cx="1030313" cy="9266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3691" y="849086"/>
            <a:ext cx="9130311" cy="7842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spcBef>
                <a:spcPct val="20000"/>
              </a:spcBef>
            </a:pP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bs-Latn-BA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ioecious </a:t>
            </a:r>
            <a:r>
              <a:rPr lang="bs-Latn-BA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bs-Latn-BA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adj)</a:t>
            </a:r>
            <a:endParaRPr lang="bs-Latn-BA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914400">
              <a:spcBef>
                <a:spcPct val="20000"/>
              </a:spcBef>
              <a:buFontTx/>
              <a:buChar char="-"/>
            </a:pPr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dioecious 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plants produce male and </a:t>
            </a:r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female</a:t>
            </a:r>
          </a:p>
          <a:p>
            <a:pPr lvl="0" defTabSz="914400">
              <a:spcBef>
                <a:spcPct val="20000"/>
              </a:spcBef>
            </a:pPr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flowers 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different specimens</a:t>
            </a:r>
            <a:endParaRPr lang="bs-Latn-BA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fr-FR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fr-FR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fr-FR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fr-FR" sz="3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ditch</a:t>
            </a:r>
            <a:r>
              <a:rPr lang="fr-FR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/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a long, </a:t>
            </a:r>
            <a:r>
              <a:rPr lang="fr-FR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narrow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cut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</a:t>
            </a:r>
            <a:r>
              <a:rPr lang="fr-FR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ground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FR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hold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move water </a:t>
            </a:r>
          </a:p>
          <a:p>
            <a:pPr lvl="0"/>
            <a:endParaRPr lang="en-US" dirty="0">
              <a:solidFill>
                <a:prstClr val="black"/>
              </a:solidFill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6746" y="5092856"/>
            <a:ext cx="5444200" cy="1687017"/>
          </a:xfrm>
          <a:prstGeom prst="rect">
            <a:avLst/>
          </a:prstGeom>
        </p:spPr>
      </p:pic>
      <p:pic>
        <p:nvPicPr>
          <p:cNvPr id="8" name="Picture 7" descr="C:\Users\PC699\Desktop\ecology133029066046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71"/>
          <a:stretch/>
        </p:blipFill>
        <p:spPr bwMode="auto">
          <a:xfrm>
            <a:off x="7929389" y="807106"/>
            <a:ext cx="2689225" cy="324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0898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170"/>
            <a:ext cx="1030313" cy="9266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9817" y="957842"/>
            <a:ext cx="824266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diversify (v) </a:t>
            </a:r>
          </a:p>
          <a:p>
            <a:pPr lvl="0"/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to increase the different types of crops produced</a:t>
            </a:r>
          </a:p>
          <a:p>
            <a:pPr lvl="0"/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domesticate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(v)</a:t>
            </a:r>
          </a:p>
          <a:p>
            <a:pPr lvl="0"/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to tame an animal or adapt a plant for human use</a:t>
            </a:r>
          </a:p>
          <a:p>
            <a:pPr lvl="0"/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6907" y="1834379"/>
            <a:ext cx="6892290" cy="22665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4840" y="4466085"/>
            <a:ext cx="3453357" cy="2385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50378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170"/>
            <a:ext cx="1030313" cy="9266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0629" y="849086"/>
            <a:ext cx="961426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dormancy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state of not being active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506" y="2365062"/>
            <a:ext cx="3672369" cy="309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81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170"/>
            <a:ext cx="1030313" cy="9266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503" y="822960"/>
            <a:ext cx="881742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drought (n)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when an area gets less rain or snow than typical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drought-resistant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plant that can survive in a drought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AutoShape 2" descr="Image result for drough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Image result for drough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8" name="Picture 6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5424" y="941664"/>
            <a:ext cx="3737156" cy="2242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4485" y="4554279"/>
            <a:ext cx="3848988" cy="204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84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170"/>
            <a:ext cx="1030313" cy="9266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0629" y="957842"/>
            <a:ext cx="1156062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drought-tolerant (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plant that can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withstand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extremely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dry conditions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dry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(v)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remove moisture from something</a:t>
            </a:r>
          </a:p>
          <a:p>
            <a:endParaRPr lang="en-US" dirty="0"/>
          </a:p>
        </p:txBody>
      </p:sp>
      <p:pic>
        <p:nvPicPr>
          <p:cNvPr id="4098" name="Picture 2" descr="Image result for drought tolerant plan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956" y="592973"/>
            <a:ext cx="3915377" cy="263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result for dry plant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7029" y="4259173"/>
            <a:ext cx="3907304" cy="2442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46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69817" y="862149"/>
            <a:ext cx="9104185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cosystem (n)</a:t>
            </a: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all the living organisms in their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physical environment</a:t>
            </a: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effectiveness (n)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reaching a certain degree of success, with accomplishing the desired results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-82254"/>
            <a:ext cx="9765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Ee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122" name="Picture 2" descr="Image result for ecosystem draw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994" y="891613"/>
            <a:ext cx="3019425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778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102436"/>
            <a:ext cx="9925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Aa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4171" y="729316"/>
            <a:ext cx="7402285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lkaloid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  <a:r>
              <a:rPr lang="bs-Latn-BA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s-Latn-BA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– any of a series of nitrogenous </a:t>
            </a:r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organic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compounds </a:t>
            </a: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of plant origin, many of which are used as drugs </a:t>
            </a:r>
            <a:r>
              <a:rPr lang="bs-Latn-BA" dirty="0"/>
              <a:t/>
            </a:r>
            <a:br>
              <a:rPr lang="bs-Latn-BA" dirty="0"/>
            </a:br>
            <a:endParaRPr lang="en-US" dirty="0"/>
          </a:p>
        </p:txBody>
      </p:sp>
      <p:pic>
        <p:nvPicPr>
          <p:cNvPr id="6" name="Picture 2" descr="C:\Users\PC699\Desktop\gr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946" y="2449470"/>
            <a:ext cx="5865443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154711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765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Ee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3" y="1005840"/>
            <a:ext cx="9457509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fficiency (n)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an action to reach the desired goal with using a little time or effort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elevation (n) 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– the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hight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of an area relative to the level of the ocean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631" y="4299049"/>
            <a:ext cx="5255752" cy="2343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765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Ee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5942" y="841076"/>
            <a:ext cx="9836331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eluviation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transportation of dissolved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suspended material within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soil 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movement of water when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rainfall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exceeds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evaporation</a:t>
            </a:r>
          </a:p>
          <a:p>
            <a:pPr marL="342900" indent="-342900">
              <a:buFontTx/>
              <a:buChar char="-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emergence (n)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percentage of seeds that sprout into seedlings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7394" y="488951"/>
            <a:ext cx="2466975" cy="3343275"/>
          </a:xfrm>
          <a:prstGeom prst="rect">
            <a:avLst/>
          </a:prstGeom>
        </p:spPr>
      </p:pic>
      <p:pic>
        <p:nvPicPr>
          <p:cNvPr id="6146" name="Picture 2" descr="Image result for emergence of seedling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168" y="4866638"/>
            <a:ext cx="3429000" cy="1827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277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765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Ee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817" y="841076"/>
            <a:ext cx="910418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mmissions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(n)</a:t>
            </a:r>
          </a:p>
          <a:p>
            <a:pPr marL="342900" indent="-342900">
              <a:buFontTx/>
              <a:buChar char="-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production or discharge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of gases or radiation</a:t>
            </a:r>
          </a:p>
          <a:p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eolian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eroded by the wind</a:t>
            </a:r>
          </a:p>
          <a:p>
            <a:endParaRPr lang="en-US" dirty="0"/>
          </a:p>
        </p:txBody>
      </p:sp>
      <p:pic>
        <p:nvPicPr>
          <p:cNvPr id="7172" name="Picture 4" descr="Image result for emissions of gas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0540" y="346540"/>
            <a:ext cx="4766558" cy="302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0540" y="4952576"/>
            <a:ext cx="3181350" cy="1438275"/>
          </a:xfrm>
          <a:prstGeom prst="rect">
            <a:avLst/>
          </a:prstGeom>
        </p:spPr>
      </p:pic>
      <p:pic>
        <p:nvPicPr>
          <p:cNvPr id="7176" name="Picture 8" descr="Related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529" y="4100975"/>
            <a:ext cx="3017931" cy="231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346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765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Ee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9006" y="841076"/>
            <a:ext cx="9196251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piphyte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b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- a plant growing on anther but not  parasitic </a:t>
            </a:r>
            <a:b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erosion</a:t>
            </a:r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US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/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when the soil is removed by the wind </a:t>
            </a:r>
          </a:p>
          <a:p>
            <a:pPr lvl="0"/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water from some area and is left somewhere else</a:t>
            </a:r>
          </a:p>
          <a:p>
            <a:pPr lvl="0"/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Rezultat slika za Epiphy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9500" y="609600"/>
            <a:ext cx="3359999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2448" y="4052930"/>
            <a:ext cx="3803629" cy="2253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68910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765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Ee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" y="841076"/>
            <a:ext cx="10672354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eutrophication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the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process by which a body of water becomes enriched in dissolved nutrients (as phosphates) that stimulate the growth of aquatic plant life usually resulting in the depletion of dissolved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oxygen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6" name="Picture 4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745" y="3314874"/>
            <a:ext cx="4752601" cy="243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691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765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Ee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365" y="841076"/>
            <a:ext cx="10260106" cy="4942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evapotranspiration 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process by which water is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transferred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land to the atmosphere by evaporation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soil and other surfaces and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transpiration from plant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14400">
              <a:spcBef>
                <a:spcPct val="20000"/>
              </a:spcBef>
            </a:pP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bs-Latn-BA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volution </a:t>
            </a:r>
            <a:r>
              <a:rPr lang="bs-Latn-BA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</a:p>
          <a:p>
            <a:pPr lvl="0" defTabSz="914400">
              <a:spcBef>
                <a:spcPct val="20000"/>
              </a:spcBef>
            </a:pPr>
            <a:r>
              <a:rPr lang="bs-Latn-BA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a process by which species develop from earlier forms, as an explanation of their origins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8" name="Picture 2" descr="Image result for evapotranspiration dia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982" y="279401"/>
            <a:ext cx="2476500" cy="376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PC699\Desktop\EV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804" y="4651248"/>
            <a:ext cx="6205728" cy="220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15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765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Ee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816" y="841076"/>
            <a:ext cx="8334103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ewe (n) </a:t>
            </a:r>
          </a:p>
          <a:p>
            <a:pPr lvl="0"/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a female sheep</a:t>
            </a:r>
          </a:p>
          <a:p>
            <a:pPr lvl="0"/>
            <a:endParaRPr lang="en-US" dirty="0">
              <a:solidFill>
                <a:prstClr val="black"/>
              </a:solidFill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expression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process by which genes produce traits in an organism</a:t>
            </a:r>
          </a:p>
        </p:txBody>
      </p:sp>
      <p:pic>
        <p:nvPicPr>
          <p:cNvPr id="6" name="Content Placeholder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520" y="1136468"/>
            <a:ext cx="3104970" cy="225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82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9817" y="841076"/>
            <a:ext cx="944444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fallow (</a:t>
            </a:r>
            <a:r>
              <a:rPr lang="en-GB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field that does not have crops planted in it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arm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(n) 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 area of land and its buildings used for growing crops and rearing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animals;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v) - make one's living by growing crops or keeping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livestock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24" y="-82254"/>
            <a:ext cx="845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Ff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2050" name="Picture 2" descr="Image result for fallow fiel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912" y="609600"/>
            <a:ext cx="3541214" cy="2379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0928" y="4898572"/>
            <a:ext cx="3440531" cy="1789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96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024" y="-82254"/>
            <a:ext cx="845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Ff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841076"/>
            <a:ext cx="9130311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fat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oily substance found in plants and animals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feed (n)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food given to animals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3076" name="Picture 4" descr="Image result for animal fa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9678" y="521063"/>
            <a:ext cx="3475899" cy="2378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>
            <a:off x="7458891" y="1567543"/>
            <a:ext cx="1685109" cy="69233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5013" y="4009038"/>
            <a:ext cx="3848100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86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845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Ff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841076"/>
            <a:ext cx="9627326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eedlot 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very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small area where livestock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raised on hormones to prepare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them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for slaughter as soon as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possible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feedstock (n)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raw material that is used to supply or fuel a machine in an industrial 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process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1771" y="592643"/>
            <a:ext cx="4027354" cy="2675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79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2402" y="609600"/>
            <a:ext cx="2743200" cy="2095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-102436"/>
            <a:ext cx="9925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Aa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5943" y="820894"/>
            <a:ext cx="8243554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itchFamily="34" charset="0"/>
              </a:rPr>
              <a:t>amendment (n)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– a substance which is added to the soil to improve it</a:t>
            </a:r>
          </a:p>
          <a:p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endParaRPr lang="en-US" sz="2000" dirty="0">
              <a:latin typeface="Arial" pitchFamily="34" charset="0"/>
              <a:cs typeface="Arial" pitchFamily="34" charset="0"/>
            </a:endParaRPr>
          </a:p>
          <a:p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endParaRPr lang="en-US" sz="2000" dirty="0">
              <a:latin typeface="Arial" pitchFamily="34" charset="0"/>
              <a:cs typeface="Arial" pitchFamily="34" charset="0"/>
            </a:endParaRPr>
          </a:p>
          <a:p>
            <a:r>
              <a:rPr lang="en-US" sz="3200" dirty="0" smtClean="0">
                <a:latin typeface="Arial" pitchFamily="34" charset="0"/>
                <a:cs typeface="Arial" pitchFamily="34" charset="0"/>
              </a:rPr>
              <a:t>angiosperm 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(n)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/>
            </a:r>
            <a:br>
              <a:rPr lang="en-US" sz="2000" dirty="0">
                <a:latin typeface="Arial" pitchFamily="34" charset="0"/>
                <a:cs typeface="Arial" pitchFamily="34" charset="0"/>
              </a:rPr>
            </a:br>
            <a:r>
              <a:rPr lang="en-US" sz="2400" dirty="0">
                <a:latin typeface="Arial" pitchFamily="34" charset="0"/>
                <a:cs typeface="Arial" pitchFamily="34" charset="0"/>
              </a:rPr>
              <a:t>– a plant producing flowers and reproducing by seeds enclosed within a carpel</a:t>
            </a:r>
          </a:p>
          <a:p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endParaRPr lang="en-US" sz="2000" dirty="0">
              <a:latin typeface="Arial" pitchFamily="34" charset="0"/>
              <a:cs typeface="Arial" pitchFamily="34" charset="0"/>
            </a:endParaRPr>
          </a:p>
          <a:p>
            <a:endParaRPr lang="en-US" sz="2000" dirty="0">
              <a:latin typeface="Arial" pitchFamily="34" charset="0"/>
              <a:cs typeface="Arial" pitchFamily="34" charset="0"/>
            </a:endParaRPr>
          </a:p>
          <a:p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lang="en-US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3069771"/>
            <a:ext cx="2065866" cy="2971591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9" name="Picture 2" descr="C:\Users\PC699\Desktop\9051229_or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948" y="4555566"/>
            <a:ext cx="3352800" cy="207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891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845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Ff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566" y="841076"/>
            <a:ext cx="9627325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feed-to-food (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process that involves growing grain to feed animals in order to produce meat for human consumption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fermentation (n)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metabolic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process that converts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sugar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acids, gases, or alcohol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It occurs in yeast and bacteria,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also in oxygen-starved muscle cells,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as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 the case of lactic acid fermentation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8964" y="3648075"/>
            <a:ext cx="49911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60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30629" y="927463"/>
            <a:ext cx="8059782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fertilizer (n)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substance added to soil that improves its fertility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fiber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thread or filament from which a vegetable tissue or a mineral substance is formed</a:t>
            </a: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-82254"/>
            <a:ext cx="845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Ff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8908" y="609600"/>
            <a:ext cx="4383598" cy="2574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0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845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Ff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503" y="841076"/>
            <a:ext cx="9169499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film (v)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become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covered with a thin layer of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something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fine-grained (</a:t>
            </a:r>
            <a:r>
              <a:rPr lang="en-GB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soil that consists of tiny particles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5624" y="1089026"/>
            <a:ext cx="2409825" cy="21431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flipH="1">
            <a:off x="8718366" y="558433"/>
            <a:ext cx="2044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Ice film</a:t>
            </a:r>
            <a:endParaRPr lang="en-US" dirty="0"/>
          </a:p>
        </p:txBody>
      </p:sp>
      <p:pic>
        <p:nvPicPr>
          <p:cNvPr id="5122" name="Picture 2" descr="Image result for fine grained so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735" y="4063271"/>
            <a:ext cx="2716578" cy="197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58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845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Ff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705394"/>
            <a:ext cx="10737669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finishing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act of feeding livestock and preparing it for slaughtering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fixation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process where nitrogen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air is converted into ammonia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1738493"/>
            <a:ext cx="6178731" cy="1959110"/>
          </a:xfrm>
          <a:prstGeom prst="rect">
            <a:avLst/>
          </a:prstGeom>
        </p:spPr>
      </p:pic>
      <p:pic>
        <p:nvPicPr>
          <p:cNvPr id="6146" name="Picture 2" descr="Image result for fixation nitrogen cycle into ammon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9707" y="4100975"/>
            <a:ext cx="3494716" cy="2681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022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208" y="3973683"/>
            <a:ext cx="6990920" cy="2711160"/>
          </a:xfrm>
        </p:spPr>
      </p:pic>
      <p:sp>
        <p:nvSpPr>
          <p:cNvPr id="4" name="Rectangle 3"/>
          <p:cNvSpPr/>
          <p:nvPr/>
        </p:nvSpPr>
        <p:spPr>
          <a:xfrm>
            <a:off x="0" y="-82254"/>
            <a:ext cx="845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Ff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731520"/>
            <a:ext cx="913031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it-IT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lighty (adj) </a:t>
            </a:r>
          </a:p>
          <a:p>
            <a:r>
              <a:rPr lang="it-I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an animal which is prone to run away</a:t>
            </a:r>
          </a:p>
          <a:p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flock (n)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large group of sheep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01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-82254"/>
            <a:ext cx="845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Ff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5943" y="841076"/>
            <a:ext cx="8725988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flocculation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process by which individual particles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clay aggregate into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clotlike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masses or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into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small lumps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lood (n)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verflow of water on a normally dry land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7170" name="Picture 2" descr="Image result for floccul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429" y="1006244"/>
            <a:ext cx="4791075" cy="194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Image result for flood defini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790" y="4285201"/>
            <a:ext cx="4100282" cy="228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420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2186" y="4443691"/>
            <a:ext cx="3419384" cy="227428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-82254"/>
            <a:ext cx="845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Ff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7566" y="841076"/>
            <a:ext cx="5969725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flowering (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plant that is producing flowers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foal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horse that is younger than one year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2232" y="609600"/>
            <a:ext cx="4830944" cy="2827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51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272" y="4532812"/>
            <a:ext cx="3830613" cy="2145143"/>
          </a:xfrm>
        </p:spPr>
      </p:pic>
      <p:sp>
        <p:nvSpPr>
          <p:cNvPr id="4" name="Rectangle 3"/>
          <p:cNvSpPr/>
          <p:nvPr/>
        </p:nvSpPr>
        <p:spPr>
          <a:xfrm>
            <a:off x="0" y="-82254"/>
            <a:ext cx="845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Ff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817" y="841076"/>
            <a:ext cx="9104185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orage 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bulky food such as grass or hay for horses and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cattle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free-range (n)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chicken that is able to roam around outside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8" name="Picture 2" descr="Image result for for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716" y="1853950"/>
            <a:ext cx="6362932" cy="223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66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845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Ff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841076"/>
            <a:ext cx="8660675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fruit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 edible plant that has seeds</a:t>
            </a: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fungal (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caused by fungi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1544" y="609600"/>
            <a:ext cx="3914803" cy="2293937"/>
          </a:xfrm>
          <a:prstGeom prst="rect">
            <a:avLst/>
          </a:prstGeom>
        </p:spPr>
      </p:pic>
      <p:pic>
        <p:nvPicPr>
          <p:cNvPr id="10242" name="Picture 2" descr="Image result for fungal cor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028" y="3920891"/>
            <a:ext cx="3912326" cy="254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240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845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Ff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841076"/>
            <a:ext cx="5212080" cy="440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fungicide 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chemical that kills fungi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14400">
              <a:spcBef>
                <a:spcPct val="20000"/>
              </a:spcBef>
            </a:pPr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14400">
              <a:spcBef>
                <a:spcPct val="20000"/>
              </a:spcBef>
            </a:pPr>
            <a:endParaRPr lang="en-US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14400">
              <a:spcBef>
                <a:spcPct val="20000"/>
              </a:spcBef>
            </a:pPr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14400">
              <a:spcBef>
                <a:spcPct val="20000"/>
              </a:spcBef>
            </a:pP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bs-Latn-BA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ungus </a:t>
            </a:r>
            <a:r>
              <a:rPr lang="bs-Latn-BA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</a:p>
          <a:p>
            <a:pPr lvl="0" defTabSz="914400">
              <a:spcBef>
                <a:spcPct val="20000"/>
              </a:spcBef>
            </a:pPr>
            <a:r>
              <a:rPr lang="bs-Latn-BA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bs-Latn-BA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ny </a:t>
            </a:r>
            <a:r>
              <a:rPr lang="bs-Latn-BA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group of spore-producing organisms feeding on organic matter</a:t>
            </a:r>
          </a:p>
          <a:p>
            <a:endParaRPr lang="en-US" dirty="0"/>
          </a:p>
        </p:txBody>
      </p:sp>
      <p:pic>
        <p:nvPicPr>
          <p:cNvPr id="11266" name="Picture 2" descr="Image result for fungici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168" y="841076"/>
            <a:ext cx="2705191" cy="3110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Rezultat slika za fung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212" y="4697720"/>
            <a:ext cx="2218051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206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102436"/>
            <a:ext cx="9925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Aa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820894"/>
            <a:ext cx="10097589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nnelid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</a:p>
          <a:p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– a segmented worm which </a:t>
            </a:r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includes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earthworms</a:t>
            </a: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, lugworms,etc.</a:t>
            </a:r>
          </a:p>
          <a:p>
            <a:pPr lvl="0"/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annual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US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/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a plant that ends its existence in an year</a:t>
            </a:r>
          </a:p>
          <a:p>
            <a:pPr lvl="0"/>
            <a:endParaRPr lang="en-US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8412" y="4366247"/>
            <a:ext cx="5290457" cy="2495342"/>
          </a:xfrm>
          <a:prstGeom prst="rect">
            <a:avLst/>
          </a:prstGeom>
        </p:spPr>
      </p:pic>
      <p:pic>
        <p:nvPicPr>
          <p:cNvPr id="7" name="Picture 6" descr="C:\Users\PC699\Desktop\glista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514" y="1061694"/>
            <a:ext cx="2916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43025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73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Gg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503" y="841076"/>
            <a:ext cx="9169499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gene 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part of the DNA that carries the genetic material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germinate (v)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growing of the seed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290" name="Picture 2" descr="Image result for ge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478" y="609600"/>
            <a:ext cx="2200275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2383" y="3709304"/>
            <a:ext cx="4715778" cy="2887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64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73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Gg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841076"/>
            <a:ext cx="970570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gleaner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harvest machine that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does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not need gas for fuel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grade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measure of the quality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13314" name="Picture 2" descr="Image result for glea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617" y="841076"/>
            <a:ext cx="4729934" cy="305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8522" y="4936614"/>
            <a:ext cx="5438775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10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73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Gg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817" y="841076"/>
            <a:ext cx="11926389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grain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ultivated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cereal crop used as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food</a:t>
            </a:r>
          </a:p>
          <a:p>
            <a:pPr marL="342900" indent="-342900">
              <a:buFontTx/>
              <a:buChar char="-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grass-fed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cattle that primarily eats grass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1777" y="684259"/>
            <a:ext cx="3762998" cy="2722472"/>
          </a:xfrm>
          <a:prstGeom prst="rect">
            <a:avLst/>
          </a:prstGeom>
        </p:spPr>
      </p:pic>
      <p:pic>
        <p:nvPicPr>
          <p:cNvPr id="14338" name="Picture 2" descr="Image result for grass fed animal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3407" y="4343124"/>
            <a:ext cx="3698370" cy="255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567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73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Gg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754" y="841076"/>
            <a:ext cx="1052866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grassway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form of perimeter runoff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that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appears between rows of crops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greenhouse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structure designed to retain solar energy for plant growth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6" name="Content Placeholder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71" y="4359691"/>
            <a:ext cx="4335915" cy="2316254"/>
          </a:xfrm>
          <a:prstGeom prst="rect">
            <a:avLst/>
          </a:prstGeom>
        </p:spPr>
      </p:pic>
      <p:pic>
        <p:nvPicPr>
          <p:cNvPr id="15362" name="Picture 2" descr="Image result for grassway fiel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4204" y="609600"/>
            <a:ext cx="3810000" cy="254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608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9973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Gg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5943" y="992777"/>
            <a:ext cx="94705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ymnosperm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</a:p>
          <a:p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- any of various plants having seeds unprotected by an ovary</a:t>
            </a: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4" descr="Rezultat slika za Gymnosper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779" y="2160589"/>
            <a:ext cx="2635789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871978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43691" y="841076"/>
            <a:ext cx="9470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-82254"/>
            <a:ext cx="1067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Hh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3691" y="948798"/>
            <a:ext cx="936606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abitat (n)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place where a living being lives or occurs</a:t>
            </a: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alophyte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b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- a plant adapted </a:t>
            </a:r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bs-Latn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saline </a:t>
            </a: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condition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388" name="Picture 4" descr="Image result for habita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599" y="539100"/>
            <a:ext cx="3739418" cy="350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PC699\Desktop\header_Tony-Rodd-Carpobrotus-glaucescens-081014-4518-Shore-of-Botany-Bay-at-Kyeemagh-just-south-of-Sydney-Airpor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041" y="4152526"/>
            <a:ext cx="4025558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16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1067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Hh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817" y="841076"/>
            <a:ext cx="69233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handling (n) </a:t>
            </a:r>
          </a:p>
          <a:p>
            <a:pPr lvl="0"/>
            <a:r>
              <a:rPr lang="en-US" sz="2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–the act of herding and caring for animals</a:t>
            </a:r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492" y="2348411"/>
            <a:ext cx="5708876" cy="203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21212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1067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Hh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718457"/>
            <a:ext cx="8934995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harrow (n)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narrow plow that breaks apart soil,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removes weeds and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smoothes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the earth </a:t>
            </a:r>
          </a:p>
          <a:p>
            <a:endParaRPr lang="en-US" sz="2400" dirty="0" smtClean="0"/>
          </a:p>
          <a:p>
            <a:endParaRPr lang="en-US" sz="2400" dirty="0"/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harvest</a:t>
            </a: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(n) - the period or process of gathering the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crops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(v) - the process of gathering the crops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287" y="4872446"/>
            <a:ext cx="3974126" cy="1782871"/>
          </a:xfrm>
          <a:prstGeom prst="rect">
            <a:avLst/>
          </a:prstGeom>
        </p:spPr>
      </p:pic>
      <p:pic>
        <p:nvPicPr>
          <p:cNvPr id="17410" name="Picture 2" descr="Image result for harr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660" y="609600"/>
            <a:ext cx="3248025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228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564" y="862334"/>
            <a:ext cx="3577842" cy="2276033"/>
          </a:xfrm>
        </p:spPr>
      </p:pic>
      <p:sp>
        <p:nvSpPr>
          <p:cNvPr id="4" name="Rectangle 3"/>
          <p:cNvSpPr/>
          <p:nvPr/>
        </p:nvSpPr>
        <p:spPr>
          <a:xfrm>
            <a:off x="0" y="-82254"/>
            <a:ext cx="1067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Hh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908" y="820766"/>
            <a:ext cx="730341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hatchery 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place that provides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artificial conditions for hatching eggs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hay (n)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buFontTx/>
              <a:buChar char="-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grass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that has been mown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dried for use as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fodder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AutoShape 2" descr="Image result for hay"/>
          <p:cNvSpPr>
            <a:spLocks noChangeAspect="1" noChangeArrowheads="1"/>
          </p:cNvSpPr>
          <p:nvPr/>
        </p:nvSpPr>
        <p:spPr bwMode="auto">
          <a:xfrm>
            <a:off x="3943803" y="2561170"/>
            <a:ext cx="145205" cy="14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8436" name="Picture 4" descr="Image result for h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084" y="4273480"/>
            <a:ext cx="3201580" cy="2119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648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1067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Hh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566" y="841076"/>
            <a:ext cx="915643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head 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group of farm animals where each animal counts as one head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heater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device that generates heat by using fuel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19458" name="Picture 2" descr="Image result for hea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416" y="4165063"/>
            <a:ext cx="7055122" cy="2322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0629" y="1123406"/>
            <a:ext cx="92354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nther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  <a:r>
              <a:rPr lang="bs-Latn-BA" sz="2000" dirty="0"/>
              <a:t/>
            </a:r>
            <a:br>
              <a:rPr lang="bs-Latn-BA" sz="2000" dirty="0"/>
            </a:br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- the apical portion of a stamen containing pollen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-102436"/>
            <a:ext cx="9925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Aa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6" name="Picture 3" descr="C:\Users\PC699\Desktop\asiatic-lily-anthe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353" y="2642436"/>
            <a:ext cx="5404629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ight Arrow 7"/>
          <p:cNvSpPr/>
          <p:nvPr/>
        </p:nvSpPr>
        <p:spPr>
          <a:xfrm>
            <a:off x="2669606" y="4100975"/>
            <a:ext cx="978408" cy="4846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s-Latn-BA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82171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1067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Hh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817" y="841076"/>
            <a:ext cx="9914709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>
                <a:latin typeface="Arial" panose="020B0604020202020204" pitchFamily="34" charset="0"/>
                <a:cs typeface="Arial" panose="020B0604020202020204" pitchFamily="34" charset="0"/>
              </a:rPr>
              <a:t>heifer (n)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D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a young cow that has not given birth to a calf</a:t>
            </a:r>
          </a:p>
          <a:p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hemp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plant that produces tough fibres</a:t>
            </a:r>
          </a:p>
          <a:p>
            <a:endParaRPr lang="en-US" dirty="0"/>
          </a:p>
        </p:txBody>
      </p:sp>
      <p:pic>
        <p:nvPicPr>
          <p:cNvPr id="20484" name="Picture 4" descr="Image result for heifer drawing col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242" y="971462"/>
            <a:ext cx="3909869" cy="2932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66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034" y="537250"/>
            <a:ext cx="3602133" cy="3491541"/>
          </a:xfrm>
        </p:spPr>
      </p:pic>
      <p:sp>
        <p:nvSpPr>
          <p:cNvPr id="4" name="Rectangle 3"/>
          <p:cNvSpPr/>
          <p:nvPr/>
        </p:nvSpPr>
        <p:spPr>
          <a:xfrm>
            <a:off x="0" y="-82254"/>
            <a:ext cx="1067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Hh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817" y="841076"/>
            <a:ext cx="711669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hen (n)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de-DE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adult female chicken</a:t>
            </a:r>
          </a:p>
          <a:p>
            <a:endParaRPr lang="de-DE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herbaceous (</a:t>
            </a:r>
            <a:r>
              <a:rPr lang="en-GB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having the characteristics of a herb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49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925" y="841076"/>
            <a:ext cx="4177370" cy="2695078"/>
          </a:xfrm>
        </p:spPr>
      </p:pic>
      <p:sp>
        <p:nvSpPr>
          <p:cNvPr id="4" name="Rectangle 3"/>
          <p:cNvSpPr/>
          <p:nvPr/>
        </p:nvSpPr>
        <p:spPr>
          <a:xfrm>
            <a:off x="0" y="-82254"/>
            <a:ext cx="1067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Hh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817" y="841076"/>
            <a:ext cx="10228217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>
                <a:latin typeface="Arial" panose="020B0604020202020204" pitchFamily="34" charset="0"/>
                <a:cs typeface="Arial" panose="020B0604020202020204" pitchFamily="34" charset="0"/>
              </a:rPr>
              <a:t>herbicide (n)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D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a chemical that kills weed 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herbicide-tolerant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plant that can withstand the application of herbicides</a:t>
            </a:r>
          </a:p>
          <a:p>
            <a:endParaRPr lang="en-US" dirty="0"/>
          </a:p>
        </p:txBody>
      </p:sp>
      <p:sp>
        <p:nvSpPr>
          <p:cNvPr id="6" name="AutoShape 2" descr="Image result for herbici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Image result for herbici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6" descr="Image result for herbicid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47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456" y="609600"/>
            <a:ext cx="3291839" cy="2403167"/>
          </a:xfrm>
        </p:spPr>
      </p:pic>
      <p:sp>
        <p:nvSpPr>
          <p:cNvPr id="4" name="TextBox 3"/>
          <p:cNvSpPr txBox="1"/>
          <p:nvPr/>
        </p:nvSpPr>
        <p:spPr>
          <a:xfrm>
            <a:off x="148293" y="719944"/>
            <a:ext cx="10045338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herd (n)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de-DE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a group of cattle</a:t>
            </a:r>
          </a:p>
          <a:p>
            <a:endParaRPr lang="de-DE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heritability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the probability of an offspring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to inherit the parents’ traits</a:t>
            </a:r>
          </a:p>
          <a:p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-82254"/>
            <a:ext cx="1067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Hh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22530" name="Picture 2" descr="Image result for heritabili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809" y="3643015"/>
            <a:ext cx="4807132" cy="2979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725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33590"/>
            <a:ext cx="8596668" cy="388077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1067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Hh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1005840"/>
            <a:ext cx="854310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bs-Latn-B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ermaphrodite </a:t>
            </a:r>
            <a:r>
              <a:rPr lang="bs-Latn-BA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</a:p>
          <a:p>
            <a:r>
              <a:rPr lang="bs-Latn-BA" sz="2400" dirty="0">
                <a:latin typeface="Arial" panose="020B0604020202020204" pitchFamily="34" charset="0"/>
                <a:cs typeface="Arial" panose="020B0604020202020204" pitchFamily="34" charset="0"/>
              </a:rPr>
              <a:t>- a plant having stamens and pistils in the same flower</a:t>
            </a: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3" descr="C:\Users\PC699\Desktop\flower_par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253" y="2655580"/>
            <a:ext cx="3574072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685799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1067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Hh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5943" y="841076"/>
            <a:ext cx="9078059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hide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skin of an animal which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can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be treated and made into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clothing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or furniture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highly-organic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3200" dirty="0" err="1">
                <a:latin typeface="Arial" panose="020B0604020202020204" pitchFamily="34" charset="0"/>
                <a:cs typeface="Arial" panose="020B0604020202020204" pitchFamily="34" charset="0"/>
              </a:rPr>
              <a:t>adj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soil that consists of organic material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23554" name="Picture 2" descr="Image result for hide sk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376" y="609600"/>
            <a:ext cx="5482047" cy="25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0808" y="3641074"/>
            <a:ext cx="3805030" cy="305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6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1067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Hh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817" y="841076"/>
            <a:ext cx="10593977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hog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pig that has grown large enough to be eaten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Holstein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breed of cattle used by farmers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24578" name="Picture 2" descr="Image result for ho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392" y="642838"/>
            <a:ext cx="3972288" cy="221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6805" y="2886968"/>
            <a:ext cx="24288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89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780" y="4676993"/>
            <a:ext cx="3761831" cy="1977895"/>
          </a:xfrm>
        </p:spPr>
      </p:pic>
      <p:sp>
        <p:nvSpPr>
          <p:cNvPr id="4" name="Rectangle 3"/>
          <p:cNvSpPr/>
          <p:nvPr/>
        </p:nvSpPr>
        <p:spPr>
          <a:xfrm>
            <a:off x="0" y="-82254"/>
            <a:ext cx="1067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Hh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91" y="841076"/>
            <a:ext cx="9810206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homogenize (v)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to mix milk so that the cream is blended to it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honeycomb (n)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six-sided cells structure which is made by bees within their hives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602" name="Picture 2" descr="Image result for homogenize mil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9611" y="297028"/>
            <a:ext cx="4351111" cy="326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52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1067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Hh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0446" y="841076"/>
            <a:ext cx="8843554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hooves (n)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hard feet of an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animal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horticulture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(n)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growing of fruit, vegetables and flowers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194" y="841076"/>
            <a:ext cx="3493362" cy="2616650"/>
          </a:xfrm>
          <a:prstGeom prst="rect">
            <a:avLst/>
          </a:prstGeom>
        </p:spPr>
      </p:pic>
      <p:pic>
        <p:nvPicPr>
          <p:cNvPr id="7" name="Content Placeholder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6015" y="5029200"/>
            <a:ext cx="5236959" cy="1670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62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82254"/>
            <a:ext cx="1067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Hh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5943" y="841076"/>
            <a:ext cx="964038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hull 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t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outer covering of a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seed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humidity (n)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– the amount of </a:t>
            </a: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moisture in the air</a:t>
            </a:r>
          </a:p>
          <a:p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6024" y="618530"/>
            <a:ext cx="4193921" cy="22352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6626" name="Picture 2" descr="Image result for humidi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5724" y="4067145"/>
            <a:ext cx="2529922" cy="2529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99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2005</TotalTime>
  <Words>5212</Words>
  <Application>Microsoft Office PowerPoint</Application>
  <PresentationFormat>Widescreen</PresentationFormat>
  <Paragraphs>2118</Paragraphs>
  <Slides>211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211</vt:i4>
      </vt:variant>
    </vt:vector>
  </HeadingPairs>
  <TitlesOfParts>
    <vt:vector size="216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Acer</dc:creator>
  <cp:lastModifiedBy>Acer</cp:lastModifiedBy>
  <cp:revision>223</cp:revision>
  <dcterms:created xsi:type="dcterms:W3CDTF">2016-12-21T19:46:43Z</dcterms:created>
  <dcterms:modified xsi:type="dcterms:W3CDTF">2017-04-19T20:34:06Z</dcterms:modified>
</cp:coreProperties>
</file>