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85" r:id="rId5"/>
    <p:sldId id="286" r:id="rId6"/>
    <p:sldId id="287" r:id="rId7"/>
    <p:sldId id="27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781F"/>
    <a:srgbClr val="41682E"/>
    <a:srgbClr val="3A5D29"/>
    <a:srgbClr val="234F00"/>
    <a:srgbClr val="DE5A00"/>
    <a:srgbClr val="B456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916"/>
    <p:restoredTop sz="93089"/>
  </p:normalViewPr>
  <p:slideViewPr>
    <p:cSldViewPr>
      <p:cViewPr varScale="1">
        <p:scale>
          <a:sx n="69" d="100"/>
          <a:sy n="69" d="100"/>
        </p:scale>
        <p:origin x="7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395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73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66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17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15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684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00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33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58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68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695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F2CD2-FF97-4FB8-A4DC-7FC37F0B2884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BF310-AC8C-4F25-B156-C9376F0E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9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4.jpe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UARIO\Documents\agribase\templates\GreenMosaic-PowerPoint-Template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2228" b="20000"/>
          <a:stretch/>
        </p:blipFill>
        <p:spPr bwMode="auto">
          <a:xfrm flipH="1" flipV="1">
            <a:off x="0" y="0"/>
            <a:ext cx="9144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4"/>
          <p:cNvSpPr>
            <a:spLocks noGrp="1"/>
          </p:cNvSpPr>
          <p:nvPr>
            <p:ph type="subTitle" idx="1"/>
          </p:nvPr>
        </p:nvSpPr>
        <p:spPr>
          <a:xfrm>
            <a:off x="1292582" y="2972687"/>
            <a:ext cx="6400800" cy="81635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Antonio Stasi</a:t>
            </a:r>
          </a:p>
        </p:txBody>
      </p:sp>
      <p:pic>
        <p:nvPicPr>
          <p:cNvPr id="5" name="Picture 7" descr="agribase-book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27579"/>
            <a:ext cx="2519555" cy="1985379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RASMUS-logo-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830980"/>
            <a:ext cx="19050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3"/>
          <p:cNvSpPr txBox="1">
            <a:spLocks/>
          </p:cNvSpPr>
          <p:nvPr/>
        </p:nvSpPr>
        <p:spPr>
          <a:xfrm>
            <a:off x="748070" y="980728"/>
            <a:ext cx="7489825" cy="1648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Economics of agro-food safety and international market for agro-food products and legislation</a:t>
            </a:r>
          </a:p>
        </p:txBody>
      </p:sp>
      <p:sp>
        <p:nvSpPr>
          <p:cNvPr id="2" name="AutoShape 2" descr="conosciuto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92" y="5707010"/>
            <a:ext cx="2810655" cy="93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2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CuadroTexto"/>
          <p:cNvSpPr txBox="1"/>
          <p:nvPr/>
        </p:nvSpPr>
        <p:spPr>
          <a:xfrm>
            <a:off x="1907704" y="647016"/>
            <a:ext cx="3024336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s-ES" sz="6600" b="1" spc="150" dirty="0" smtClean="0">
                <a:ln w="11430"/>
                <a:solidFill>
                  <a:srgbClr val="46781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INDEX</a:t>
            </a:r>
            <a:endParaRPr lang="en-GB" sz="6600" b="1" spc="150" dirty="0">
              <a:ln w="11430"/>
              <a:solidFill>
                <a:srgbClr val="46781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211960" y="2132856"/>
            <a:ext cx="40324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dirty="0" err="1" smtClean="0"/>
              <a:t>Regulation</a:t>
            </a:r>
            <a:r>
              <a:rPr lang="es-ES" dirty="0" smtClean="0"/>
              <a:t> to </a:t>
            </a:r>
            <a:r>
              <a:rPr lang="es-ES" dirty="0" err="1" smtClean="0"/>
              <a:t>domestic</a:t>
            </a:r>
            <a:r>
              <a:rPr lang="es-ES" dirty="0" smtClean="0"/>
              <a:t> </a:t>
            </a:r>
            <a:r>
              <a:rPr lang="es-ES" dirty="0" err="1" smtClean="0"/>
              <a:t>productions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to </a:t>
            </a:r>
            <a:r>
              <a:rPr lang="es-ES" dirty="0" err="1" smtClean="0"/>
              <a:t>imports</a:t>
            </a:r>
            <a:r>
              <a:rPr lang="es-ES" dirty="0" smtClean="0"/>
              <a:t>: </a:t>
            </a:r>
            <a:r>
              <a:rPr lang="es-ES" dirty="0" err="1" smtClean="0"/>
              <a:t>trade</a:t>
            </a:r>
            <a:r>
              <a:rPr lang="es-ES" dirty="0" smtClean="0"/>
              <a:t> </a:t>
            </a:r>
            <a:r>
              <a:rPr lang="es-ES" dirty="0" err="1" smtClean="0"/>
              <a:t>implications</a:t>
            </a:r>
            <a:endParaRPr lang="es-ES" dirty="0" smtClean="0"/>
          </a:p>
          <a:p>
            <a:pPr marL="342900" indent="-342900">
              <a:buFont typeface="+mj-lt"/>
              <a:buAutoNum type="arabicPeriod"/>
            </a:pPr>
            <a:r>
              <a:rPr lang="es-ES" dirty="0" err="1" smtClean="0"/>
              <a:t>Regulation</a:t>
            </a:r>
            <a:r>
              <a:rPr lang="es-ES" dirty="0" smtClean="0"/>
              <a:t> to </a:t>
            </a:r>
            <a:r>
              <a:rPr lang="es-ES" dirty="0" err="1" smtClean="0"/>
              <a:t>foreign</a:t>
            </a:r>
            <a:r>
              <a:rPr lang="es-ES" dirty="0" smtClean="0"/>
              <a:t> </a:t>
            </a:r>
            <a:r>
              <a:rPr lang="es-ES" dirty="0" err="1" smtClean="0"/>
              <a:t>productions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to </a:t>
            </a:r>
            <a:r>
              <a:rPr lang="es-ES" dirty="0" err="1" smtClean="0"/>
              <a:t>domestic</a:t>
            </a:r>
            <a:r>
              <a:rPr lang="es-ES" dirty="0" smtClean="0"/>
              <a:t>: </a:t>
            </a:r>
            <a:r>
              <a:rPr lang="es-ES" dirty="0" err="1" smtClean="0"/>
              <a:t>trade</a:t>
            </a:r>
            <a:r>
              <a:rPr lang="es-ES" dirty="0" smtClean="0"/>
              <a:t> </a:t>
            </a:r>
            <a:r>
              <a:rPr lang="es-ES" dirty="0" err="1" smtClean="0"/>
              <a:t>implications</a:t>
            </a:r>
            <a:endParaRPr lang="es-ES" dirty="0" smtClean="0"/>
          </a:p>
          <a:p>
            <a:pPr marL="342900" indent="-342900">
              <a:buFont typeface="+mj-lt"/>
              <a:buAutoNum type="arabicPeriod"/>
            </a:pPr>
            <a:r>
              <a:rPr lang="es-ES" dirty="0" err="1" smtClean="0"/>
              <a:t>Regulation</a:t>
            </a:r>
            <a:r>
              <a:rPr lang="es-ES" dirty="0" smtClean="0"/>
              <a:t> to </a:t>
            </a:r>
            <a:r>
              <a:rPr lang="es-ES" dirty="0" err="1" smtClean="0"/>
              <a:t>foreign</a:t>
            </a:r>
            <a:r>
              <a:rPr lang="es-ES" dirty="0" smtClean="0"/>
              <a:t> and </a:t>
            </a:r>
            <a:r>
              <a:rPr lang="es-ES" dirty="0" err="1" smtClean="0"/>
              <a:t>domestic</a:t>
            </a:r>
            <a:r>
              <a:rPr lang="es-ES" dirty="0" smtClean="0"/>
              <a:t> </a:t>
            </a:r>
            <a:r>
              <a:rPr lang="es-ES" dirty="0" err="1" smtClean="0"/>
              <a:t>productions</a:t>
            </a:r>
            <a:r>
              <a:rPr lang="es-ES" dirty="0" smtClean="0"/>
              <a:t> </a:t>
            </a:r>
            <a:r>
              <a:rPr lang="es-ES" dirty="0" err="1" smtClean="0"/>
              <a:t>but</a:t>
            </a:r>
            <a:r>
              <a:rPr lang="es-ES" dirty="0" smtClean="0"/>
              <a:t> </a:t>
            </a:r>
            <a:r>
              <a:rPr lang="es-ES" dirty="0" err="1" smtClean="0"/>
              <a:t>foreign</a:t>
            </a:r>
            <a:r>
              <a:rPr lang="es-ES" dirty="0" smtClean="0"/>
              <a:t> </a:t>
            </a:r>
            <a:r>
              <a:rPr lang="es-ES" dirty="0" err="1" smtClean="0"/>
              <a:t>cannot</a:t>
            </a:r>
            <a:r>
              <a:rPr lang="es-ES" dirty="0" smtClean="0"/>
              <a:t> </a:t>
            </a:r>
            <a:r>
              <a:rPr lang="es-ES" dirty="0" err="1" smtClean="0"/>
              <a:t>comply</a:t>
            </a:r>
            <a:r>
              <a:rPr lang="es-ES" dirty="0" smtClean="0"/>
              <a:t>: </a:t>
            </a:r>
            <a:r>
              <a:rPr lang="es-ES" dirty="0" err="1" smtClean="0"/>
              <a:t>trade</a:t>
            </a:r>
            <a:r>
              <a:rPr lang="es-ES" dirty="0" smtClean="0"/>
              <a:t> </a:t>
            </a:r>
            <a:r>
              <a:rPr lang="es-ES" dirty="0" err="1" smtClean="0"/>
              <a:t>implications</a:t>
            </a:r>
            <a:endParaRPr lang="es-ES" dirty="0" smtClean="0"/>
          </a:p>
          <a:p>
            <a:pPr marL="342900" indent="-342900">
              <a:buFont typeface="+mj-lt"/>
              <a:buAutoNum type="arabicPeriod"/>
            </a:pPr>
            <a:r>
              <a:rPr lang="es-ES" dirty="0" err="1" smtClean="0"/>
              <a:t>Regulation</a:t>
            </a:r>
            <a:r>
              <a:rPr lang="es-ES" dirty="0" smtClean="0"/>
              <a:t> to </a:t>
            </a:r>
            <a:r>
              <a:rPr lang="es-ES" dirty="0" err="1" smtClean="0"/>
              <a:t>foreign</a:t>
            </a:r>
            <a:r>
              <a:rPr lang="es-ES" dirty="0" smtClean="0"/>
              <a:t> and </a:t>
            </a:r>
            <a:r>
              <a:rPr lang="es-ES" dirty="0" err="1" smtClean="0"/>
              <a:t>domestic</a:t>
            </a:r>
            <a:r>
              <a:rPr lang="es-ES" dirty="0" smtClean="0"/>
              <a:t> </a:t>
            </a:r>
            <a:r>
              <a:rPr lang="es-ES" dirty="0" err="1" smtClean="0"/>
              <a:t>productions</a:t>
            </a:r>
            <a:r>
              <a:rPr lang="es-ES" dirty="0" smtClean="0"/>
              <a:t>, </a:t>
            </a:r>
            <a:r>
              <a:rPr lang="es-ES" dirty="0" err="1" smtClean="0"/>
              <a:t>both</a:t>
            </a:r>
            <a:r>
              <a:rPr lang="es-ES" dirty="0" smtClean="0"/>
              <a:t> can </a:t>
            </a:r>
            <a:r>
              <a:rPr lang="es-ES" dirty="0" err="1" smtClean="0"/>
              <a:t>comply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41816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2400" b="1" dirty="0" err="1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Reg</a:t>
            </a:r>
            <a:r>
              <a:rPr lang="en-US" sz="24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to domestic productions not to imports</a:t>
            </a:r>
            <a:br>
              <a:rPr lang="en-US" sz="24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24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Trade Implications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209800" y="5486400"/>
            <a:ext cx="4800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571501" y="3848100"/>
            <a:ext cx="3276600" cy="31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438400" y="2667000"/>
            <a:ext cx="3962400" cy="2514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048000" y="2514600"/>
            <a:ext cx="3200400" cy="2590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514600" y="2438400"/>
            <a:ext cx="3200400" cy="2590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8" name="TextBox 12"/>
          <p:cNvSpPr txBox="1">
            <a:spLocks noChangeArrowheads="1"/>
          </p:cNvSpPr>
          <p:nvPr/>
        </p:nvSpPr>
        <p:spPr bwMode="auto">
          <a:xfrm>
            <a:off x="6324600" y="25146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S</a:t>
            </a:r>
            <a:r>
              <a:rPr lang="en-US" altLang="x-none" baseline="-25000"/>
              <a:t>domestic before</a:t>
            </a:r>
          </a:p>
        </p:txBody>
      </p:sp>
      <p:sp>
        <p:nvSpPr>
          <p:cNvPr id="40969" name="TextBox 13"/>
          <p:cNvSpPr txBox="1">
            <a:spLocks noChangeArrowheads="1"/>
          </p:cNvSpPr>
          <p:nvPr/>
        </p:nvSpPr>
        <p:spPr bwMode="auto">
          <a:xfrm>
            <a:off x="5791200" y="20574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S</a:t>
            </a:r>
            <a:r>
              <a:rPr lang="en-US" altLang="x-none" baseline="-25000"/>
              <a:t>domestic after</a:t>
            </a:r>
          </a:p>
        </p:txBody>
      </p:sp>
      <p:sp>
        <p:nvSpPr>
          <p:cNvPr id="15" name="Down Arrow 14"/>
          <p:cNvSpPr/>
          <p:nvPr/>
        </p:nvSpPr>
        <p:spPr>
          <a:xfrm rot="8157133">
            <a:off x="5516563" y="2605088"/>
            <a:ext cx="381000" cy="457200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209800" y="4343400"/>
            <a:ext cx="4572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533900" y="4914900"/>
            <a:ext cx="1143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3390900" y="4914900"/>
            <a:ext cx="1143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2781300" y="4914900"/>
            <a:ext cx="1143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038600" y="4876800"/>
            <a:ext cx="9906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352800" y="5408613"/>
            <a:ext cx="1752600" cy="1587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77" name="TextBox 27"/>
          <p:cNvSpPr txBox="1">
            <a:spLocks noChangeArrowheads="1"/>
          </p:cNvSpPr>
          <p:nvPr/>
        </p:nvSpPr>
        <p:spPr bwMode="auto">
          <a:xfrm>
            <a:off x="3962400" y="44196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Import old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962400" y="5573713"/>
            <a:ext cx="121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Import new</a:t>
            </a:r>
          </a:p>
        </p:txBody>
      </p:sp>
      <p:sp>
        <p:nvSpPr>
          <p:cNvPr id="40979" name="TextBox 29"/>
          <p:cNvSpPr txBox="1">
            <a:spLocks noChangeArrowheads="1"/>
          </p:cNvSpPr>
          <p:nvPr/>
        </p:nvSpPr>
        <p:spPr bwMode="auto">
          <a:xfrm>
            <a:off x="1447800" y="4114800"/>
            <a:ext cx="990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P </a:t>
            </a:r>
            <a:r>
              <a:rPr lang="en-US" altLang="x-none" baseline="-25000"/>
              <a:t>world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943600" y="6096000"/>
            <a:ext cx="289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 sz="2400" b="1"/>
              <a:t>….needs labeling</a:t>
            </a:r>
          </a:p>
        </p:txBody>
      </p:sp>
    </p:spTree>
    <p:extLst>
      <p:ext uri="{BB962C8B-B14F-4D97-AF65-F5344CB8AC3E}">
        <p14:creationId xmlns:p14="http://schemas.microsoft.com/office/powerpoint/2010/main" val="76819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9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en-US" sz="2400" b="1" dirty="0" err="1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Reg</a:t>
            </a:r>
            <a:r>
              <a:rPr lang="en-US" sz="24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to foreign productions not to domestic</a:t>
            </a:r>
            <a:br>
              <a:rPr lang="en-US" sz="24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24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Trade Implications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209800" y="5486400"/>
            <a:ext cx="4800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5400000" flipH="1" flipV="1">
            <a:off x="571501" y="3848100"/>
            <a:ext cx="3276600" cy="31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438400" y="2667000"/>
            <a:ext cx="3962400" cy="2514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048000" y="2514600"/>
            <a:ext cx="3200400" cy="2590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09800" y="4343400"/>
            <a:ext cx="4572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4533900" y="4914900"/>
            <a:ext cx="1143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390900" y="4914900"/>
            <a:ext cx="1143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038600" y="4876800"/>
            <a:ext cx="9906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5" name="TextBox 16"/>
          <p:cNvSpPr txBox="1">
            <a:spLocks noChangeArrowheads="1"/>
          </p:cNvSpPr>
          <p:nvPr/>
        </p:nvSpPr>
        <p:spPr bwMode="auto">
          <a:xfrm>
            <a:off x="3962400" y="44196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Import old</a:t>
            </a:r>
          </a:p>
        </p:txBody>
      </p:sp>
      <p:sp>
        <p:nvSpPr>
          <p:cNvPr id="41996" name="TextBox 18"/>
          <p:cNvSpPr txBox="1">
            <a:spLocks noChangeArrowheads="1"/>
          </p:cNvSpPr>
          <p:nvPr/>
        </p:nvSpPr>
        <p:spPr bwMode="auto">
          <a:xfrm>
            <a:off x="1447800" y="40179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P </a:t>
            </a:r>
            <a:r>
              <a:rPr lang="en-US" altLang="x-none" baseline="-25000"/>
              <a:t>world</a:t>
            </a:r>
          </a:p>
          <a:p>
            <a:r>
              <a:rPr lang="en-US" altLang="x-none" baseline="-25000"/>
              <a:t>OLD</a:t>
            </a:r>
          </a:p>
        </p:txBody>
      </p:sp>
      <p:sp>
        <p:nvSpPr>
          <p:cNvPr id="41997" name="TextBox 19"/>
          <p:cNvSpPr txBox="1">
            <a:spLocks noChangeArrowheads="1"/>
          </p:cNvSpPr>
          <p:nvPr/>
        </p:nvSpPr>
        <p:spPr bwMode="auto">
          <a:xfrm>
            <a:off x="1447800" y="27987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P </a:t>
            </a:r>
            <a:r>
              <a:rPr lang="en-US" altLang="x-none" baseline="-25000"/>
              <a:t>world</a:t>
            </a:r>
          </a:p>
          <a:p>
            <a:r>
              <a:rPr lang="en-US" altLang="x-none" baseline="-25000"/>
              <a:t>NEW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209800" y="3048000"/>
            <a:ext cx="4572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own Arrow 25"/>
          <p:cNvSpPr/>
          <p:nvPr/>
        </p:nvSpPr>
        <p:spPr>
          <a:xfrm rot="10800000">
            <a:off x="6019800" y="3276600"/>
            <a:ext cx="381000" cy="8382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3" y="228600"/>
            <a:ext cx="7578551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err="1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Reg</a:t>
            </a:r>
            <a:r>
              <a:rPr lang="en-US" sz="24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to foreign and domestic productions but foreign cannot comply	</a:t>
            </a:r>
            <a:br>
              <a:rPr lang="en-US" sz="24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2400" b="1" dirty="0" smtClean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Trade </a:t>
            </a:r>
            <a:r>
              <a:rPr lang="en-US" sz="24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Implications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209800" y="5486400"/>
            <a:ext cx="4800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5400000" flipH="1" flipV="1">
            <a:off x="571501" y="3848100"/>
            <a:ext cx="3276600" cy="31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438400" y="2667000"/>
            <a:ext cx="3962400" cy="2514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048000" y="2514600"/>
            <a:ext cx="3200400" cy="2590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514600" y="2438400"/>
            <a:ext cx="3200400" cy="2590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6" name="TextBox 8"/>
          <p:cNvSpPr txBox="1">
            <a:spLocks noChangeArrowheads="1"/>
          </p:cNvSpPr>
          <p:nvPr/>
        </p:nvSpPr>
        <p:spPr bwMode="auto">
          <a:xfrm>
            <a:off x="5791200" y="20574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S</a:t>
            </a:r>
            <a:r>
              <a:rPr lang="en-US" altLang="x-none" baseline="-25000"/>
              <a:t>domestic after</a:t>
            </a:r>
          </a:p>
        </p:txBody>
      </p:sp>
      <p:sp>
        <p:nvSpPr>
          <p:cNvPr id="10" name="Down Arrow 9"/>
          <p:cNvSpPr/>
          <p:nvPr/>
        </p:nvSpPr>
        <p:spPr>
          <a:xfrm rot="8157133">
            <a:off x="5516563" y="2605088"/>
            <a:ext cx="381000" cy="457200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209800" y="4343400"/>
            <a:ext cx="4572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4533900" y="4914900"/>
            <a:ext cx="1143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390900" y="4914900"/>
            <a:ext cx="1143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038600" y="4876800"/>
            <a:ext cx="9906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22" name="TextBox 16"/>
          <p:cNvSpPr txBox="1">
            <a:spLocks noChangeArrowheads="1"/>
          </p:cNvSpPr>
          <p:nvPr/>
        </p:nvSpPr>
        <p:spPr bwMode="auto">
          <a:xfrm>
            <a:off x="3962400" y="44196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Import old</a:t>
            </a:r>
          </a:p>
        </p:txBody>
      </p:sp>
      <p:sp>
        <p:nvSpPr>
          <p:cNvPr id="43023" name="TextBox 18"/>
          <p:cNvSpPr txBox="1">
            <a:spLocks noChangeArrowheads="1"/>
          </p:cNvSpPr>
          <p:nvPr/>
        </p:nvSpPr>
        <p:spPr bwMode="auto">
          <a:xfrm>
            <a:off x="1447800" y="40179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P </a:t>
            </a:r>
            <a:r>
              <a:rPr lang="en-US" altLang="x-none" baseline="-25000"/>
              <a:t>world</a:t>
            </a:r>
          </a:p>
          <a:p>
            <a:r>
              <a:rPr lang="en-US" altLang="x-none" baseline="-25000"/>
              <a:t>OLD</a:t>
            </a:r>
          </a:p>
        </p:txBody>
      </p:sp>
      <p:sp>
        <p:nvSpPr>
          <p:cNvPr id="43024" name="TextBox 19"/>
          <p:cNvSpPr txBox="1">
            <a:spLocks noChangeArrowheads="1"/>
          </p:cNvSpPr>
          <p:nvPr/>
        </p:nvSpPr>
        <p:spPr bwMode="auto">
          <a:xfrm>
            <a:off x="1447800" y="27987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P </a:t>
            </a:r>
            <a:r>
              <a:rPr lang="en-US" altLang="x-none" baseline="-25000"/>
              <a:t>world</a:t>
            </a:r>
          </a:p>
          <a:p>
            <a:r>
              <a:rPr lang="en-US" altLang="x-none" baseline="-25000"/>
              <a:t>NEW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209800" y="3048000"/>
            <a:ext cx="4572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26" name="TextBox 21"/>
          <p:cNvSpPr txBox="1">
            <a:spLocks noChangeArrowheads="1"/>
          </p:cNvSpPr>
          <p:nvPr/>
        </p:nvSpPr>
        <p:spPr bwMode="auto">
          <a:xfrm>
            <a:off x="6324600" y="25146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S</a:t>
            </a:r>
            <a:r>
              <a:rPr lang="en-US" altLang="x-none" baseline="-25000"/>
              <a:t>domestic before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971800" y="2590800"/>
            <a:ext cx="3962400" cy="2514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own Arrow 23"/>
          <p:cNvSpPr/>
          <p:nvPr/>
        </p:nvSpPr>
        <p:spPr>
          <a:xfrm rot="13728673">
            <a:off x="3078163" y="2960688"/>
            <a:ext cx="381000" cy="457200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3029" name="TextBox 24"/>
          <p:cNvSpPr txBox="1">
            <a:spLocks noChangeArrowheads="1"/>
          </p:cNvSpPr>
          <p:nvPr/>
        </p:nvSpPr>
        <p:spPr bwMode="auto">
          <a:xfrm>
            <a:off x="2438400" y="1981200"/>
            <a:ext cx="1371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D </a:t>
            </a:r>
            <a:r>
              <a:rPr lang="en-US" altLang="x-none" baseline="-25000"/>
              <a:t>reflect desire for safer food</a:t>
            </a:r>
          </a:p>
        </p:txBody>
      </p:sp>
      <p:sp>
        <p:nvSpPr>
          <p:cNvPr id="26" name="Down Arrow 25"/>
          <p:cNvSpPr/>
          <p:nvPr/>
        </p:nvSpPr>
        <p:spPr>
          <a:xfrm rot="10800000">
            <a:off x="6019800" y="3276600"/>
            <a:ext cx="381000" cy="8382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3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4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39" y="228600"/>
            <a:ext cx="7434535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200" b="1" dirty="0" err="1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Reg</a:t>
            </a:r>
            <a:r>
              <a:rPr lang="en-US" sz="22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to foreign and domestic productions, both can comply	</a:t>
            </a:r>
            <a:r>
              <a:rPr lang="en-US" sz="2200" b="1" dirty="0" smtClean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en-US" sz="2200" b="1" dirty="0" smtClean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US" sz="2200" b="1" dirty="0" smtClean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Trade </a:t>
            </a:r>
            <a:r>
              <a:rPr lang="en-US" sz="2200" b="1" dirty="0">
                <a:solidFill>
                  <a:srgbClr val="467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Implications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209800" y="5486400"/>
            <a:ext cx="4800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5400000" flipH="1" flipV="1">
            <a:off x="571501" y="3848100"/>
            <a:ext cx="3276600" cy="31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438400" y="2667000"/>
            <a:ext cx="3962400" cy="2514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048000" y="2514600"/>
            <a:ext cx="3200400" cy="2590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514600" y="2438400"/>
            <a:ext cx="3200400" cy="2590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0" name="TextBox 8"/>
          <p:cNvSpPr txBox="1">
            <a:spLocks noChangeArrowheads="1"/>
          </p:cNvSpPr>
          <p:nvPr/>
        </p:nvSpPr>
        <p:spPr bwMode="auto">
          <a:xfrm>
            <a:off x="5791200" y="20574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S</a:t>
            </a:r>
            <a:r>
              <a:rPr lang="en-US" altLang="x-none" baseline="-25000"/>
              <a:t>domestic after</a:t>
            </a:r>
          </a:p>
        </p:txBody>
      </p:sp>
      <p:sp>
        <p:nvSpPr>
          <p:cNvPr id="10" name="Down Arrow 9"/>
          <p:cNvSpPr/>
          <p:nvPr/>
        </p:nvSpPr>
        <p:spPr>
          <a:xfrm rot="8157133">
            <a:off x="5516563" y="2605088"/>
            <a:ext cx="381000" cy="457200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209800" y="4343400"/>
            <a:ext cx="4572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4533900" y="4914900"/>
            <a:ext cx="1143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390900" y="4914900"/>
            <a:ext cx="1143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038600" y="4876800"/>
            <a:ext cx="9906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6" name="TextBox 16"/>
          <p:cNvSpPr txBox="1">
            <a:spLocks noChangeArrowheads="1"/>
          </p:cNvSpPr>
          <p:nvPr/>
        </p:nvSpPr>
        <p:spPr bwMode="auto">
          <a:xfrm>
            <a:off x="3962400" y="4419600"/>
            <a:ext cx="1143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Import old</a:t>
            </a:r>
          </a:p>
        </p:txBody>
      </p:sp>
      <p:sp>
        <p:nvSpPr>
          <p:cNvPr id="44047" name="TextBox 18"/>
          <p:cNvSpPr txBox="1">
            <a:spLocks noChangeArrowheads="1"/>
          </p:cNvSpPr>
          <p:nvPr/>
        </p:nvSpPr>
        <p:spPr bwMode="auto">
          <a:xfrm>
            <a:off x="1447800" y="42465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P </a:t>
            </a:r>
            <a:r>
              <a:rPr lang="en-US" altLang="x-none" baseline="-25000"/>
              <a:t>world</a:t>
            </a:r>
          </a:p>
          <a:p>
            <a:r>
              <a:rPr lang="en-US" altLang="x-none" baseline="-25000"/>
              <a:t>OLD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447800" y="36369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P </a:t>
            </a:r>
            <a:r>
              <a:rPr lang="en-US" altLang="x-none" baseline="-25000"/>
              <a:t>world</a:t>
            </a:r>
          </a:p>
          <a:p>
            <a:r>
              <a:rPr lang="en-US" altLang="x-none" baseline="-25000"/>
              <a:t>NEW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209800" y="4114800"/>
            <a:ext cx="45720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50" name="TextBox 21"/>
          <p:cNvSpPr txBox="1">
            <a:spLocks noChangeArrowheads="1"/>
          </p:cNvSpPr>
          <p:nvPr/>
        </p:nvSpPr>
        <p:spPr bwMode="auto">
          <a:xfrm>
            <a:off x="6324600" y="25146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S</a:t>
            </a:r>
            <a:r>
              <a:rPr lang="en-US" altLang="x-none" baseline="-25000"/>
              <a:t>domestic before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971800" y="2590800"/>
            <a:ext cx="3962400" cy="2514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own Arrow 23"/>
          <p:cNvSpPr/>
          <p:nvPr/>
        </p:nvSpPr>
        <p:spPr>
          <a:xfrm rot="13728673">
            <a:off x="3078163" y="2960688"/>
            <a:ext cx="381000" cy="457200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053" name="TextBox 24"/>
          <p:cNvSpPr txBox="1">
            <a:spLocks noChangeArrowheads="1"/>
          </p:cNvSpPr>
          <p:nvPr/>
        </p:nvSpPr>
        <p:spPr bwMode="auto">
          <a:xfrm>
            <a:off x="2438400" y="1981200"/>
            <a:ext cx="1371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D </a:t>
            </a:r>
            <a:r>
              <a:rPr lang="en-US" altLang="x-none" baseline="-25000"/>
              <a:t>reflect desire for safer food</a:t>
            </a: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2971800" y="4800600"/>
            <a:ext cx="13716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4724400" y="4800600"/>
            <a:ext cx="1371600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733800" y="5334000"/>
            <a:ext cx="16002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191000" y="5497513"/>
            <a:ext cx="121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w Cen MT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charset="0"/>
              </a:defRPr>
            </a:lvl9pPr>
          </a:lstStyle>
          <a:p>
            <a:r>
              <a:rPr lang="en-US" altLang="x-none"/>
              <a:t>Import new</a:t>
            </a:r>
          </a:p>
        </p:txBody>
      </p:sp>
    </p:spTree>
    <p:extLst>
      <p:ext uri="{BB962C8B-B14F-4D97-AF65-F5344CB8AC3E}">
        <p14:creationId xmlns:p14="http://schemas.microsoft.com/office/powerpoint/2010/main" val="167920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/>
      <p:bldP spid="24" grpId="0" animBg="1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agribase-book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335" y="404664"/>
            <a:ext cx="2832845" cy="2232248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RASMUS-logo-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87593"/>
            <a:ext cx="1905000" cy="542925"/>
          </a:xfrm>
          <a:prstGeom prst="rect">
            <a:avLst/>
          </a:prstGeom>
          <a:noFill/>
          <a:ln w="9525">
            <a:solidFill>
              <a:srgbClr val="234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619672" y="2766517"/>
            <a:ext cx="64087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s-ES" sz="2000" b="1" dirty="0" smtClean="0">
                <a:solidFill>
                  <a:srgbClr val="B456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Boosting Adult System Education In Agriculture – AGRI BASE</a:t>
            </a:r>
            <a:endParaRPr lang="en-GB" sz="2000" b="1" dirty="0">
              <a:solidFill>
                <a:srgbClr val="B456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09120"/>
            <a:ext cx="1265835" cy="753172"/>
          </a:xfrm>
          <a:prstGeom prst="rect">
            <a:avLst/>
          </a:prstGeom>
          <a:noFill/>
          <a:ln w="9525">
            <a:solidFill>
              <a:srgbClr val="234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69861" y="32849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Financed by: 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779910" y="40050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Partners: 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409" y="4509120"/>
            <a:ext cx="967462" cy="967462"/>
          </a:xfrm>
          <a:prstGeom prst="rect">
            <a:avLst/>
          </a:prstGeom>
          <a:noFill/>
          <a:ln w="9525">
            <a:solidFill>
              <a:srgbClr val="234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655" y="4509120"/>
            <a:ext cx="970329" cy="97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09120"/>
            <a:ext cx="977436" cy="967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092" y="4510236"/>
            <a:ext cx="923370" cy="12914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180" y="4500924"/>
            <a:ext cx="952500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331" y="5661248"/>
            <a:ext cx="922165" cy="922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808795"/>
            <a:ext cx="19050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56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1">
      <a:dk1>
        <a:srgbClr val="111111"/>
      </a:dk1>
      <a:lt1>
        <a:srgbClr val="FFFFFF"/>
      </a:lt1>
      <a:dk2>
        <a:srgbClr val="1A3900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1713</TotalTime>
  <Words>165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Tw Cen MT</vt:lpstr>
      <vt:lpstr>Tema de Office</vt:lpstr>
      <vt:lpstr>PowerPoint Presentation</vt:lpstr>
      <vt:lpstr>PowerPoint Presentation</vt:lpstr>
      <vt:lpstr>Reg to domestic productions not to imports Trade Implications</vt:lpstr>
      <vt:lpstr>Reg to foreign productions not to domestic Trade Implications</vt:lpstr>
      <vt:lpstr>Reg to foreign and domestic productions but foreign cannot comply  Trade Implications</vt:lpstr>
      <vt:lpstr>Reg to foreign and domestic productions, both can comply  Trade Implications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</dc:creator>
  <cp:lastModifiedBy>User</cp:lastModifiedBy>
  <cp:revision>26</cp:revision>
  <dcterms:created xsi:type="dcterms:W3CDTF">2016-10-10T15:18:39Z</dcterms:created>
  <dcterms:modified xsi:type="dcterms:W3CDTF">2017-04-04T08:26:44Z</dcterms:modified>
</cp:coreProperties>
</file>